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58" r:id="rId4"/>
    <p:sldId id="287" r:id="rId5"/>
    <p:sldId id="310" r:id="rId6"/>
    <p:sldId id="259" r:id="rId7"/>
    <p:sldId id="288" r:id="rId8"/>
    <p:sldId id="301" r:id="rId9"/>
    <p:sldId id="309" r:id="rId10"/>
    <p:sldId id="290" r:id="rId11"/>
    <p:sldId id="318" r:id="rId12"/>
    <p:sldId id="296" r:id="rId13"/>
    <p:sldId id="284" r:id="rId14"/>
    <p:sldId id="293" r:id="rId15"/>
    <p:sldId id="321" r:id="rId16"/>
    <p:sldId id="322" r:id="rId17"/>
    <p:sldId id="319" r:id="rId18"/>
    <p:sldId id="285" r:id="rId19"/>
    <p:sldId id="312" r:id="rId20"/>
    <p:sldId id="313" r:id="rId21"/>
    <p:sldId id="295" r:id="rId22"/>
    <p:sldId id="317" r:id="rId23"/>
    <p:sldId id="297" r:id="rId24"/>
    <p:sldId id="298" r:id="rId25"/>
    <p:sldId id="29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jolijn Koperdraat" initials="MK" lastIdx="1" clrIdx="0">
    <p:extLst>
      <p:ext uri="{19B8F6BF-5375-455C-9EA6-DF929625EA0E}">
        <p15:presenceInfo xmlns:p15="http://schemas.microsoft.com/office/powerpoint/2012/main" userId="bac3a41efff80ff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  <a:srgbClr val="FBE5D6"/>
    <a:srgbClr val="E2F2D7"/>
    <a:srgbClr val="385723"/>
    <a:srgbClr val="E2F0D9"/>
    <a:srgbClr val="2E75B6"/>
    <a:srgbClr val="595959"/>
    <a:srgbClr val="003300"/>
    <a:srgbClr val="A9D18E"/>
    <a:srgbClr val="F1BE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Stijl, licht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Stijl, gemiddeld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6B-4332-9267-EE3E80F021EC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6B-4332-9267-EE3E80F021EC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6B-4332-9267-EE3E80F021EC}"/>
              </c:ext>
            </c:extLst>
          </c:dPt>
          <c:dLbls>
            <c:dLbl>
              <c:idx val="0"/>
              <c:layout>
                <c:manualLayout>
                  <c:x val="0.13273384932596655"/>
                  <c:y val="-0.1757862751547798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316816388220942"/>
                      <c:h val="0.1614131620685949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56B-4332-9267-EE3E80F021EC}"/>
                </c:ext>
              </c:extLst>
            </c:dLbl>
            <c:dLbl>
              <c:idx val="1"/>
              <c:layout>
                <c:manualLayout>
                  <c:x val="0.18121548562800352"/>
                  <c:y val="0.1240844295210210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244503052986253"/>
                      <c:h val="0.1614131620685949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56B-4332-9267-EE3E80F021EC}"/>
                </c:ext>
              </c:extLst>
            </c:dLbl>
            <c:dLbl>
              <c:idx val="2"/>
              <c:layout>
                <c:manualLayout>
                  <c:x val="-2.5349277369351025E-2"/>
                  <c:y val="-0.3205514429293044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3483937736966773"/>
                      <c:h val="0.211770759715875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56B-4332-9267-EE3E80F021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Blad1!$A$2:$A$4</c:f>
              <c:strCache>
                <c:ptCount val="3"/>
                <c:pt idx="0">
                  <c:v>Mn in de weekenden</c:v>
                </c:pt>
                <c:pt idx="1">
                  <c:v>Mn door de week</c:v>
                </c:pt>
                <c:pt idx="2">
                  <c:v>Geen voorkeur/Beiden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169</c:v>
                </c:pt>
                <c:pt idx="1">
                  <c:v>200</c:v>
                </c:pt>
                <c:pt idx="2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56B-4332-9267-EE3E80F021E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dirty="0">
                <a:solidFill>
                  <a:schemeClr val="tx1"/>
                </a:solidFill>
              </a:rPr>
              <a:t>Totaal antwoorden </a:t>
            </a:r>
            <a:r>
              <a:rPr lang="nl-NL" baseline="0" dirty="0">
                <a:solidFill>
                  <a:schemeClr val="tx1"/>
                </a:solidFill>
              </a:rPr>
              <a:t>als % totaal respondenten ‘Combi’ reserveren </a:t>
            </a:r>
            <a:endParaRPr lang="nl-NL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4169414370078738E-2"/>
          <c:y val="0.1149258664538714"/>
          <c:w val="0.94583058562992128"/>
          <c:h val="0.76748654235442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Door de week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ONLINE reserveren tot 13.00 uur</c:v>
                </c:pt>
                <c:pt idx="1">
                  <c:v>ONLINE reserveren vanaf 13.00 uur</c:v>
                </c:pt>
                <c:pt idx="2">
                  <c:v>INLOPEN tot 13.00 uur</c:v>
                </c:pt>
                <c:pt idx="3">
                  <c:v>INLOPEN vanaf 13.00 uur</c:v>
                </c:pt>
              </c:strCache>
            </c:strRef>
          </c:cat>
          <c:val>
            <c:numRef>
              <c:f>Blad1!$B$2:$B$5</c:f>
              <c:numCache>
                <c:formatCode>0%</c:formatCode>
                <c:ptCount val="4"/>
                <c:pt idx="0">
                  <c:v>0.5</c:v>
                </c:pt>
                <c:pt idx="1">
                  <c:v>0.10869565217391304</c:v>
                </c:pt>
                <c:pt idx="2">
                  <c:v>0.27826086956521739</c:v>
                </c:pt>
                <c:pt idx="3">
                  <c:v>0.58695652173913049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8-45EE-A25F-FD0654AFC651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Zaterdag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ONLINE reserveren tot 13.00 uur</c:v>
                </c:pt>
                <c:pt idx="1">
                  <c:v>ONLINE reserveren vanaf 13.00 uur</c:v>
                </c:pt>
                <c:pt idx="2">
                  <c:v>INLOPEN tot 13.00 uur</c:v>
                </c:pt>
                <c:pt idx="3">
                  <c:v>INLOPEN vanaf 13.00 uur</c:v>
                </c:pt>
              </c:strCache>
            </c:strRef>
          </c:cat>
          <c:val>
            <c:numRef>
              <c:f>Blad1!$C$2:$C$5</c:f>
              <c:numCache>
                <c:formatCode>0%</c:formatCode>
                <c:ptCount val="4"/>
                <c:pt idx="0">
                  <c:v>0.82969432314410485</c:v>
                </c:pt>
                <c:pt idx="1">
                  <c:v>0.44104803493449779</c:v>
                </c:pt>
                <c:pt idx="2">
                  <c:v>0.11353711790393013</c:v>
                </c:pt>
                <c:pt idx="3">
                  <c:v>0.37554585152838427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8-45EE-A25F-FD0654AFC651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Zondag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ONLINE reserveren tot 13.00 uur</c:v>
                </c:pt>
                <c:pt idx="1">
                  <c:v>ONLINE reserveren vanaf 13.00 uur</c:v>
                </c:pt>
                <c:pt idx="2">
                  <c:v>INLOPEN tot 13.00 uur</c:v>
                </c:pt>
                <c:pt idx="3">
                  <c:v>INLOPEN vanaf 13.00 uur</c:v>
                </c:pt>
              </c:strCache>
            </c:strRef>
          </c:cat>
          <c:val>
            <c:numRef>
              <c:f>Blad1!$D$2:$D$5</c:f>
              <c:numCache>
                <c:formatCode>0%</c:formatCode>
                <c:ptCount val="4"/>
                <c:pt idx="0">
                  <c:v>0.76793248945147674</c:v>
                </c:pt>
                <c:pt idx="1">
                  <c:v>0.44303797468354428</c:v>
                </c:pt>
                <c:pt idx="2">
                  <c:v>0.11814345991561181</c:v>
                </c:pt>
                <c:pt idx="3">
                  <c:v>0.34599156118143459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8-45EE-A25F-FD0654AFC6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0424968"/>
        <c:axId val="660427264"/>
      </c:barChart>
      <c:catAx>
        <c:axId val="660424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0427264"/>
        <c:crosses val="autoZero"/>
        <c:auto val="1"/>
        <c:lblAlgn val="ctr"/>
        <c:lblOffset val="100"/>
        <c:noMultiLvlLbl val="0"/>
      </c:catAx>
      <c:valAx>
        <c:axId val="6604272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0424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5501393816678467"/>
          <c:y val="0.15880225798352937"/>
          <c:w val="0.28510588696346839"/>
          <c:h val="0.105750712791510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Voorkeur verkrijgen starttijd</a:t>
            </a:r>
            <a:r>
              <a:rPr lang="nl-NL" sz="2000" b="1" baseline="0" dirty="0"/>
              <a:t> en Wijze verkrijgen van starttijd in testperioden</a:t>
            </a:r>
            <a:endParaRPr lang="nl-NL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288580775229184"/>
          <c:y val="0.2317841087040354"/>
          <c:w val="0.66797405759062733"/>
          <c:h val="0.6013550314868667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Geen voorkeur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strRef>
              <c:f>Blad1!$A$2:$A$4</c:f>
              <c:strCache>
                <c:ptCount val="3"/>
                <c:pt idx="0">
                  <c:v>Uitsluitend via INLOPEN (n=23)</c:v>
                </c:pt>
                <c:pt idx="1">
                  <c:v>Uitsluitend via ONLINE reserveren (n=261)</c:v>
                </c:pt>
                <c:pt idx="2">
                  <c:v>Zowel via ONLINE reserveren als via INLOPEN (n=354)</c:v>
                </c:pt>
              </c:strCache>
            </c:strRef>
          </c:cat>
          <c:val>
            <c:numRef>
              <c:f>Blad1!$B$2:$B$4</c:f>
              <c:numCache>
                <c:formatCode>0%</c:formatCode>
                <c:ptCount val="3"/>
                <c:pt idx="0">
                  <c:v>4.3478260869565216E-2</c:v>
                </c:pt>
                <c:pt idx="1">
                  <c:v>1.532567049808429E-2</c:v>
                </c:pt>
                <c:pt idx="2">
                  <c:v>8.4745762711864406E-3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D-4936-AD98-DBA72699E9D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Via INLOPEN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4CF-B4DF-73526ED087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Uitsluitend via INLOPEN (n=23)</c:v>
                </c:pt>
                <c:pt idx="1">
                  <c:v>Uitsluitend via ONLINE reserveren (n=261)</c:v>
                </c:pt>
                <c:pt idx="2">
                  <c:v>Zowel via ONLINE reserveren als via INLOPEN (n=354)</c:v>
                </c:pt>
              </c:strCache>
            </c:strRef>
          </c:cat>
          <c:val>
            <c:numRef>
              <c:f>Blad1!$C$2:$C$4</c:f>
              <c:numCache>
                <c:formatCode>0%</c:formatCode>
                <c:ptCount val="3"/>
                <c:pt idx="0">
                  <c:v>0.34782608695652173</c:v>
                </c:pt>
                <c:pt idx="1">
                  <c:v>6.8965517241379309E-2</c:v>
                </c:pt>
                <c:pt idx="2">
                  <c:v>0.13559322033898305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D-4936-AD98-DBA72699E9DF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Via COMBINATIE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Uitsluitend via INLOPEN (n=23)</c:v>
                </c:pt>
                <c:pt idx="1">
                  <c:v>Uitsluitend via ONLINE reserveren (n=261)</c:v>
                </c:pt>
                <c:pt idx="2">
                  <c:v>Zowel via ONLINE reserveren als via INLOPEN (n=354)</c:v>
                </c:pt>
              </c:strCache>
            </c:strRef>
          </c:cat>
          <c:val>
            <c:numRef>
              <c:f>Blad1!$D$2:$D$4</c:f>
              <c:numCache>
                <c:formatCode>0%</c:formatCode>
                <c:ptCount val="3"/>
                <c:pt idx="0">
                  <c:v>0.2608695652173913</c:v>
                </c:pt>
                <c:pt idx="1">
                  <c:v>0.31417624521072796</c:v>
                </c:pt>
                <c:pt idx="2">
                  <c:v>0.4152542372881356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D-4936-AD98-DBA72699E9DF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Via ONLINE reserveren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Uitsluitend via INLOPEN (n=23)</c:v>
                </c:pt>
                <c:pt idx="1">
                  <c:v>Uitsluitend via ONLINE reserveren (n=261)</c:v>
                </c:pt>
                <c:pt idx="2">
                  <c:v>Zowel via ONLINE reserveren als via INLOPEN (n=354)</c:v>
                </c:pt>
              </c:strCache>
            </c:strRef>
          </c:cat>
          <c:val>
            <c:numRef>
              <c:f>Blad1!$E$2:$E$4</c:f>
              <c:numCache>
                <c:formatCode>0%</c:formatCode>
                <c:ptCount val="3"/>
                <c:pt idx="0">
                  <c:v>0.34782608695652173</c:v>
                </c:pt>
                <c:pt idx="1">
                  <c:v>0.6015325670498084</c:v>
                </c:pt>
                <c:pt idx="2">
                  <c:v>0.44067796610169491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DD-4936-AD98-DBA72699E9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696150352"/>
        <c:axId val="696151336"/>
      </c:barChart>
      <c:catAx>
        <c:axId val="696150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1336"/>
        <c:crosses val="autoZero"/>
        <c:auto val="1"/>
        <c:lblAlgn val="ctr"/>
        <c:lblOffset val="100"/>
        <c:noMultiLvlLbl val="0"/>
      </c:catAx>
      <c:valAx>
        <c:axId val="69615133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2002092129788128"/>
          <c:y val="0.11503840887561481"/>
          <c:w val="0.52131081440906846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Voorkeur verkrijgen starttijd en Leeftijd</a:t>
            </a:r>
            <a:r>
              <a:rPr lang="nl-NL" sz="2000" b="1" baseline="0" dirty="0"/>
              <a:t> </a:t>
            </a:r>
            <a:endParaRPr lang="nl-NL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071189470881357"/>
          <c:y val="0.2317841087040354"/>
          <c:w val="0.66676632812202818"/>
          <c:h val="0.6013550314868667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Geen voorkeur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strRef>
              <c:f>Blad1!$A$2:$A$7</c:f>
              <c:strCache>
                <c:ptCount val="6"/>
                <c:pt idx="0">
                  <c:v>&gt;=75 jaar (n=118)</c:v>
                </c:pt>
                <c:pt idx="1">
                  <c:v>65-74 jaar (n=291)</c:v>
                </c:pt>
                <c:pt idx="2">
                  <c:v>50-64 jaar (n=201)</c:v>
                </c:pt>
                <c:pt idx="3">
                  <c:v>&lt;=49 jaar (n=30)</c:v>
                </c:pt>
                <c:pt idx="5">
                  <c:v>Allen (n=644)</c:v>
                </c:pt>
              </c:strCache>
            </c:strRef>
          </c:cat>
          <c:val>
            <c:numRef>
              <c:f>Blad1!$B$2:$B$7</c:f>
              <c:numCache>
                <c:formatCode>0%</c:formatCode>
                <c:ptCount val="6"/>
                <c:pt idx="0">
                  <c:v>1.6949152542372881E-2</c:v>
                </c:pt>
                <c:pt idx="1">
                  <c:v>6.8728522336769758E-3</c:v>
                </c:pt>
                <c:pt idx="2">
                  <c:v>2.4875621890547265E-2</c:v>
                </c:pt>
                <c:pt idx="3">
                  <c:v>0</c:v>
                </c:pt>
                <c:pt idx="5">
                  <c:v>1.3975155279503106E-2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D-4936-AD98-DBA72699E9D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Via INLOPEN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66-44CF-B4DF-73526ED087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&gt;=75 jaar (n=118)</c:v>
                </c:pt>
                <c:pt idx="1">
                  <c:v>65-74 jaar (n=291)</c:v>
                </c:pt>
                <c:pt idx="2">
                  <c:v>50-64 jaar (n=201)</c:v>
                </c:pt>
                <c:pt idx="3">
                  <c:v>&lt;=49 jaar (n=30)</c:v>
                </c:pt>
                <c:pt idx="5">
                  <c:v>Allen (n=644)</c:v>
                </c:pt>
              </c:strCache>
            </c:strRef>
          </c:cat>
          <c:val>
            <c:numRef>
              <c:f>Blad1!$C$2:$C$7</c:f>
              <c:numCache>
                <c:formatCode>0%</c:formatCode>
                <c:ptCount val="6"/>
                <c:pt idx="0">
                  <c:v>0.1440677966101695</c:v>
                </c:pt>
                <c:pt idx="1">
                  <c:v>0.10309278350515463</c:v>
                </c:pt>
                <c:pt idx="2">
                  <c:v>0.13432835820895522</c:v>
                </c:pt>
                <c:pt idx="3">
                  <c:v>0</c:v>
                </c:pt>
                <c:pt idx="5">
                  <c:v>0.11490683229813664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D-4936-AD98-DBA72699E9DF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Via COMBINATIE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&gt;=75 jaar (n=118)</c:v>
                </c:pt>
                <c:pt idx="1">
                  <c:v>65-74 jaar (n=291)</c:v>
                </c:pt>
                <c:pt idx="2">
                  <c:v>50-64 jaar (n=201)</c:v>
                </c:pt>
                <c:pt idx="3">
                  <c:v>&lt;=49 jaar (n=30)</c:v>
                </c:pt>
                <c:pt idx="5">
                  <c:v>Allen (n=644)</c:v>
                </c:pt>
              </c:strCache>
            </c:strRef>
          </c:cat>
          <c:val>
            <c:numRef>
              <c:f>Blad1!$D$2:$D$7</c:f>
              <c:numCache>
                <c:formatCode>0%</c:formatCode>
                <c:ptCount val="6"/>
                <c:pt idx="0">
                  <c:v>0.38983050847457629</c:v>
                </c:pt>
                <c:pt idx="1">
                  <c:v>0.41924398625429554</c:v>
                </c:pt>
                <c:pt idx="2">
                  <c:v>0.29353233830845771</c:v>
                </c:pt>
                <c:pt idx="3">
                  <c:v>0.29411764705882354</c:v>
                </c:pt>
                <c:pt idx="5">
                  <c:v>0.36801242236024845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D-4936-AD98-DBA72699E9DF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Via ONLINE reserveren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&gt;=75 jaar (n=118)</c:v>
                </c:pt>
                <c:pt idx="1">
                  <c:v>65-74 jaar (n=291)</c:v>
                </c:pt>
                <c:pt idx="2">
                  <c:v>50-64 jaar (n=201)</c:v>
                </c:pt>
                <c:pt idx="3">
                  <c:v>&lt;=49 jaar (n=30)</c:v>
                </c:pt>
                <c:pt idx="5">
                  <c:v>Allen (n=644)</c:v>
                </c:pt>
              </c:strCache>
            </c:strRef>
          </c:cat>
          <c:val>
            <c:numRef>
              <c:f>Blad1!$E$2:$E$7</c:f>
              <c:numCache>
                <c:formatCode>0%</c:formatCode>
                <c:ptCount val="6"/>
                <c:pt idx="0">
                  <c:v>0.44915254237288138</c:v>
                </c:pt>
                <c:pt idx="1">
                  <c:v>0.47079037800687284</c:v>
                </c:pt>
                <c:pt idx="2">
                  <c:v>0.54726368159203975</c:v>
                </c:pt>
                <c:pt idx="3">
                  <c:v>0.70588235294117652</c:v>
                </c:pt>
                <c:pt idx="5">
                  <c:v>0.50310559006211175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DD-4936-AD98-DBA72699E9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696150352"/>
        <c:axId val="696151336"/>
      </c:barChart>
      <c:catAx>
        <c:axId val="696150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1336"/>
        <c:crosses val="autoZero"/>
        <c:auto val="1"/>
        <c:lblAlgn val="ctr"/>
        <c:lblOffset val="100"/>
        <c:noMultiLvlLbl val="0"/>
      </c:catAx>
      <c:valAx>
        <c:axId val="69615133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2002092129788128"/>
          <c:y val="0.11503840887561481"/>
          <c:w val="0.52131081440906846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Voorkeur verkrijgen starttijd en Duur lidmaatschap</a:t>
            </a:r>
            <a:r>
              <a:rPr lang="nl-NL" sz="2000" b="1" baseline="0" dirty="0"/>
              <a:t> </a:t>
            </a:r>
            <a:endParaRPr lang="nl-NL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071189470881357"/>
          <c:y val="0.2317841087040354"/>
          <c:w val="0.66676632812202818"/>
          <c:h val="0.6013550314868667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Geen voorkeur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strRef>
              <c:f>Blad1!$A$2:$A$7</c:f>
              <c:strCache>
                <c:ptCount val="6"/>
                <c:pt idx="0">
                  <c:v>&gt;20 jaar (n=152)</c:v>
                </c:pt>
                <c:pt idx="1">
                  <c:v>11-20 jaar (n=167)</c:v>
                </c:pt>
                <c:pt idx="2">
                  <c:v>3-10 jaar (n=267)</c:v>
                </c:pt>
                <c:pt idx="3">
                  <c:v>&lt;= 2 jaar (n=58)</c:v>
                </c:pt>
                <c:pt idx="5">
                  <c:v>Allen (n=644)</c:v>
                </c:pt>
              </c:strCache>
            </c:strRef>
          </c:cat>
          <c:val>
            <c:numRef>
              <c:f>Blad1!$B$2:$B$7</c:f>
              <c:numCache>
                <c:formatCode>0%</c:formatCode>
                <c:ptCount val="6"/>
                <c:pt idx="0">
                  <c:v>1.3157894736842105E-2</c:v>
                </c:pt>
                <c:pt idx="1">
                  <c:v>0</c:v>
                </c:pt>
                <c:pt idx="2">
                  <c:v>1.8726591760299626E-2</c:v>
                </c:pt>
                <c:pt idx="3">
                  <c:v>3.4482758620689655E-2</c:v>
                </c:pt>
                <c:pt idx="5">
                  <c:v>1.3975155279503106E-2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D-4936-AD98-DBA72699E9D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Via INLOPEN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0D-4398-912C-2979C15A53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&gt;20 jaar (n=152)</c:v>
                </c:pt>
                <c:pt idx="1">
                  <c:v>11-20 jaar (n=167)</c:v>
                </c:pt>
                <c:pt idx="2">
                  <c:v>3-10 jaar (n=267)</c:v>
                </c:pt>
                <c:pt idx="3">
                  <c:v>&lt;= 2 jaar (n=58)</c:v>
                </c:pt>
                <c:pt idx="5">
                  <c:v>Allen (n=644)</c:v>
                </c:pt>
              </c:strCache>
            </c:strRef>
          </c:cat>
          <c:val>
            <c:numRef>
              <c:f>Blad1!$C$2:$C$7</c:f>
              <c:numCache>
                <c:formatCode>0%</c:formatCode>
                <c:ptCount val="6"/>
                <c:pt idx="0">
                  <c:v>9.2105263157894732E-2</c:v>
                </c:pt>
                <c:pt idx="1">
                  <c:v>0.1317365269461078</c:v>
                </c:pt>
                <c:pt idx="2">
                  <c:v>0.13857677902621723</c:v>
                </c:pt>
                <c:pt idx="3">
                  <c:v>1.7241379310344827E-2</c:v>
                </c:pt>
                <c:pt idx="5">
                  <c:v>0.11490683229813664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D-4936-AD98-DBA72699E9DF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Via COMBINATIE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&gt;20 jaar (n=152)</c:v>
                </c:pt>
                <c:pt idx="1">
                  <c:v>11-20 jaar (n=167)</c:v>
                </c:pt>
                <c:pt idx="2">
                  <c:v>3-10 jaar (n=267)</c:v>
                </c:pt>
                <c:pt idx="3">
                  <c:v>&lt;= 2 jaar (n=58)</c:v>
                </c:pt>
                <c:pt idx="5">
                  <c:v>Allen (n=644)</c:v>
                </c:pt>
              </c:strCache>
            </c:strRef>
          </c:cat>
          <c:val>
            <c:numRef>
              <c:f>Blad1!$D$2:$D$7</c:f>
              <c:numCache>
                <c:formatCode>0%</c:formatCode>
                <c:ptCount val="6"/>
                <c:pt idx="0">
                  <c:v>0.40789473684210525</c:v>
                </c:pt>
                <c:pt idx="1">
                  <c:v>0.39520958083832336</c:v>
                </c:pt>
                <c:pt idx="2">
                  <c:v>0.34831460674157305</c:v>
                </c:pt>
                <c:pt idx="3">
                  <c:v>0.27586206896551724</c:v>
                </c:pt>
                <c:pt idx="5">
                  <c:v>0.36801242236024845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D-4936-AD98-DBA72699E9DF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Via ONLINE reserveren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&gt;20 jaar (n=152)</c:v>
                </c:pt>
                <c:pt idx="1">
                  <c:v>11-20 jaar (n=167)</c:v>
                </c:pt>
                <c:pt idx="2">
                  <c:v>3-10 jaar (n=267)</c:v>
                </c:pt>
                <c:pt idx="3">
                  <c:v>&lt;= 2 jaar (n=58)</c:v>
                </c:pt>
                <c:pt idx="5">
                  <c:v>Allen (n=644)</c:v>
                </c:pt>
              </c:strCache>
            </c:strRef>
          </c:cat>
          <c:val>
            <c:numRef>
              <c:f>Blad1!$E$2:$E$7</c:f>
              <c:numCache>
                <c:formatCode>0%</c:formatCode>
                <c:ptCount val="6"/>
                <c:pt idx="0">
                  <c:v>0.48684210526315791</c:v>
                </c:pt>
                <c:pt idx="1">
                  <c:v>0.47305389221556887</c:v>
                </c:pt>
                <c:pt idx="2">
                  <c:v>0.4943820224719101</c:v>
                </c:pt>
                <c:pt idx="3">
                  <c:v>0.67241379310344829</c:v>
                </c:pt>
                <c:pt idx="5">
                  <c:v>0.50310559006211175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DD-4936-AD98-DBA72699E9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696150352"/>
        <c:axId val="696151336"/>
      </c:barChart>
      <c:catAx>
        <c:axId val="696150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1336"/>
        <c:crosses val="autoZero"/>
        <c:auto val="1"/>
        <c:lblAlgn val="ctr"/>
        <c:lblOffset val="100"/>
        <c:noMultiLvlLbl val="0"/>
      </c:catAx>
      <c:valAx>
        <c:axId val="69615133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2002092129788128"/>
          <c:y val="0.11503840887561481"/>
          <c:w val="0.52131081440906846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Voorkeur verkrijgen starttijd en Reistijd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781334398417587"/>
          <c:y val="0.2317841087040354"/>
          <c:w val="0.71145231846019252"/>
          <c:h val="0.6013550314868667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Geen voorkeur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elete val="1"/>
          </c:dLbls>
          <c:cat>
            <c:strRef>
              <c:f>Blad1!$A$2:$A$7</c:f>
              <c:strCache>
                <c:ptCount val="6"/>
                <c:pt idx="0">
                  <c:v>Meer dan 60 min (n=1)</c:v>
                </c:pt>
                <c:pt idx="1">
                  <c:v>31-60 min (n=49)</c:v>
                </c:pt>
                <c:pt idx="2">
                  <c:v>16-30 min (n=356)</c:v>
                </c:pt>
                <c:pt idx="3">
                  <c:v>15 min of minder (n=238)</c:v>
                </c:pt>
                <c:pt idx="5">
                  <c:v>Allen (n=644)</c:v>
                </c:pt>
              </c:strCache>
            </c:strRef>
          </c:cat>
          <c:val>
            <c:numRef>
              <c:f>Blad1!$B$2:$B$7</c:f>
              <c:numCache>
                <c:formatCode>0%</c:formatCode>
                <c:ptCount val="6"/>
                <c:pt idx="0">
                  <c:v>0</c:v>
                </c:pt>
                <c:pt idx="1">
                  <c:v>2.0408163265306121E-2</c:v>
                </c:pt>
                <c:pt idx="2">
                  <c:v>1.1235955056179775E-2</c:v>
                </c:pt>
                <c:pt idx="3">
                  <c:v>1.680672268907563E-2</c:v>
                </c:pt>
                <c:pt idx="5">
                  <c:v>1.3975155279503106E-2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D-4936-AD98-DBA72699E9D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Via INLOPEN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FB-4305-B229-79D187EF1A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Meer dan 60 min (n=1)</c:v>
                </c:pt>
                <c:pt idx="1">
                  <c:v>31-60 min (n=49)</c:v>
                </c:pt>
                <c:pt idx="2">
                  <c:v>16-30 min (n=356)</c:v>
                </c:pt>
                <c:pt idx="3">
                  <c:v>15 min of minder (n=238)</c:v>
                </c:pt>
                <c:pt idx="5">
                  <c:v>Allen (n=644)</c:v>
                </c:pt>
              </c:strCache>
            </c:strRef>
          </c:cat>
          <c:val>
            <c:numRef>
              <c:f>Blad1!$C$2:$C$7</c:f>
              <c:numCache>
                <c:formatCode>0%</c:formatCode>
                <c:ptCount val="6"/>
                <c:pt idx="0">
                  <c:v>0</c:v>
                </c:pt>
                <c:pt idx="1">
                  <c:v>0.10204081632653061</c:v>
                </c:pt>
                <c:pt idx="2">
                  <c:v>8.98876404494382E-2</c:v>
                </c:pt>
                <c:pt idx="3">
                  <c:v>0.15546218487394958</c:v>
                </c:pt>
                <c:pt idx="5">
                  <c:v>0.11490683229813664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D-4936-AD98-DBA72699E9DF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Via COMBINATIE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Meer dan 60 min (n=1)</c:v>
                </c:pt>
                <c:pt idx="1">
                  <c:v>31-60 min (n=49)</c:v>
                </c:pt>
                <c:pt idx="2">
                  <c:v>16-30 min (n=356)</c:v>
                </c:pt>
                <c:pt idx="3">
                  <c:v>15 min of minder (n=238)</c:v>
                </c:pt>
                <c:pt idx="5">
                  <c:v>Allen (n=644)</c:v>
                </c:pt>
              </c:strCache>
            </c:strRef>
          </c:cat>
          <c:val>
            <c:numRef>
              <c:f>Blad1!$D$2:$D$7</c:f>
              <c:numCache>
                <c:formatCode>0%</c:formatCode>
                <c:ptCount val="6"/>
                <c:pt idx="0">
                  <c:v>1</c:v>
                </c:pt>
                <c:pt idx="1">
                  <c:v>0.34693877551020408</c:v>
                </c:pt>
                <c:pt idx="2">
                  <c:v>0.39325842696629215</c:v>
                </c:pt>
                <c:pt idx="3">
                  <c:v>0.33193277310924368</c:v>
                </c:pt>
                <c:pt idx="5">
                  <c:v>0.36801242236024845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D-4936-AD98-DBA72699E9DF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Via ONLINE reserveren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19-4D2B-8853-736CA86AF2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Blad1!$A$2:$A$7</c:f>
              <c:strCache>
                <c:ptCount val="6"/>
                <c:pt idx="0">
                  <c:v>Meer dan 60 min (n=1)</c:v>
                </c:pt>
                <c:pt idx="1">
                  <c:v>31-60 min (n=49)</c:v>
                </c:pt>
                <c:pt idx="2">
                  <c:v>16-30 min (n=356)</c:v>
                </c:pt>
                <c:pt idx="3">
                  <c:v>15 min of minder (n=238)</c:v>
                </c:pt>
                <c:pt idx="5">
                  <c:v>Allen (n=644)</c:v>
                </c:pt>
              </c:strCache>
            </c:strRef>
          </c:cat>
          <c:val>
            <c:numRef>
              <c:f>Blad1!$E$2:$E$7</c:f>
              <c:numCache>
                <c:formatCode>0%</c:formatCode>
                <c:ptCount val="6"/>
                <c:pt idx="0">
                  <c:v>0</c:v>
                </c:pt>
                <c:pt idx="1">
                  <c:v>0.53061224489795922</c:v>
                </c:pt>
                <c:pt idx="2">
                  <c:v>0.5056179775280899</c:v>
                </c:pt>
                <c:pt idx="3">
                  <c:v>0.49579831932773111</c:v>
                </c:pt>
                <c:pt idx="5">
                  <c:v>0.50310559006211175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DD-4936-AD98-DBA72699E9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696150352"/>
        <c:axId val="696151336"/>
      </c:barChart>
      <c:catAx>
        <c:axId val="696150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1336"/>
        <c:crosses val="autoZero"/>
        <c:auto val="1"/>
        <c:lblAlgn val="ctr"/>
        <c:lblOffset val="100"/>
        <c:noMultiLvlLbl val="0"/>
      </c:catAx>
      <c:valAx>
        <c:axId val="69615133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15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2002092129788128"/>
          <c:y val="0.11503840887561481"/>
          <c:w val="0.52131081440906846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dirty="0"/>
              <a:t>Voorkeurstijdslot</a:t>
            </a:r>
            <a:r>
              <a:rPr lang="nl-NL" baseline="0" dirty="0"/>
              <a:t> % van respondenten</a:t>
            </a:r>
            <a:endParaRPr lang="nl-NL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Voor 9.00 uur</c:v>
                </c:pt>
              </c:strCache>
            </c:strRef>
          </c:tx>
          <c:spPr>
            <a:pattFill prst="pct50">
              <a:fgClr>
                <a:schemeClr val="accent4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Mn weekend</c:v>
                </c:pt>
                <c:pt idx="1">
                  <c:v>Mn door de week</c:v>
                </c:pt>
                <c:pt idx="2">
                  <c:v>Geen voorkeur/Beiden</c:v>
                </c:pt>
              </c:strCache>
            </c:strRef>
          </c:cat>
          <c:val>
            <c:numRef>
              <c:f>Blad1!$B$2:$B$4</c:f>
              <c:numCache>
                <c:formatCode>0%</c:formatCode>
                <c:ptCount val="3"/>
                <c:pt idx="0">
                  <c:v>0.1242603550295858</c:v>
                </c:pt>
                <c:pt idx="1">
                  <c:v>8.5000000000000006E-2</c:v>
                </c:pt>
                <c:pt idx="2">
                  <c:v>9.8181818181818176E-2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67-4EE1-BA6A-383404C0D53B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9.00-13.00 uur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Mn weekend</c:v>
                </c:pt>
                <c:pt idx="1">
                  <c:v>Mn door de week</c:v>
                </c:pt>
                <c:pt idx="2">
                  <c:v>Geen voorkeur/Beiden</c:v>
                </c:pt>
              </c:strCache>
            </c:strRef>
          </c:cat>
          <c:val>
            <c:numRef>
              <c:f>Blad1!$C$2:$C$4</c:f>
              <c:numCache>
                <c:formatCode>0%</c:formatCode>
                <c:ptCount val="3"/>
                <c:pt idx="0">
                  <c:v>0.27810650887573962</c:v>
                </c:pt>
                <c:pt idx="1">
                  <c:v>0.56999999999999995</c:v>
                </c:pt>
                <c:pt idx="2">
                  <c:v>0.39636363636363636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67-4EE1-BA6A-383404C0D53B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13.00-17.00 uur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Mn weekend</c:v>
                </c:pt>
                <c:pt idx="1">
                  <c:v>Mn door de week</c:v>
                </c:pt>
                <c:pt idx="2">
                  <c:v>Geen voorkeur/Beiden</c:v>
                </c:pt>
              </c:strCache>
            </c:strRef>
          </c:cat>
          <c:val>
            <c:numRef>
              <c:f>Blad1!$D$2:$D$4</c:f>
              <c:numCache>
                <c:formatCode>0%</c:formatCode>
                <c:ptCount val="3"/>
                <c:pt idx="0">
                  <c:v>0.27218934911242604</c:v>
                </c:pt>
                <c:pt idx="1">
                  <c:v>0.28999999999999998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67-4EE1-BA6A-383404C0D53B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Na 17.00 uur</c:v>
                </c:pt>
              </c:strCache>
            </c:strRef>
          </c:tx>
          <c:spPr>
            <a:pattFill prst="pct50">
              <a:fgClr>
                <a:schemeClr val="accent6">
                  <a:lumMod val="5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Mn weekend</c:v>
                </c:pt>
                <c:pt idx="1">
                  <c:v>Mn door de week</c:v>
                </c:pt>
                <c:pt idx="2">
                  <c:v>Geen voorkeur/Beiden</c:v>
                </c:pt>
              </c:strCache>
            </c:strRef>
          </c:cat>
          <c:val>
            <c:numRef>
              <c:f>Blad1!$E$2:$E$4</c:f>
              <c:numCache>
                <c:formatCode>0%</c:formatCode>
                <c:ptCount val="3"/>
                <c:pt idx="0">
                  <c:v>0.40828402366863903</c:v>
                </c:pt>
                <c:pt idx="1">
                  <c:v>0.08</c:v>
                </c:pt>
                <c:pt idx="2">
                  <c:v>0.14909090909090908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67-4EE1-BA6A-383404C0D53B}"/>
            </c:ext>
          </c:extLst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Geen voorkeur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Mn weekend</c:v>
                </c:pt>
                <c:pt idx="1">
                  <c:v>Mn door de week</c:v>
                </c:pt>
                <c:pt idx="2">
                  <c:v>Geen voorkeur/Beiden</c:v>
                </c:pt>
              </c:strCache>
            </c:strRef>
          </c:cat>
          <c:val>
            <c:numRef>
              <c:f>Blad1!$F$2:$F$4</c:f>
              <c:numCache>
                <c:formatCode>0%</c:formatCode>
                <c:ptCount val="3"/>
                <c:pt idx="0">
                  <c:v>0.17159763313609466</c:v>
                </c:pt>
                <c:pt idx="1">
                  <c:v>0.17499999999999999</c:v>
                </c:pt>
                <c:pt idx="2">
                  <c:v>0.35636363636363638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67-4EE1-BA6A-383404C0D5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5831528"/>
        <c:axId val="425832840"/>
      </c:barChart>
      <c:catAx>
        <c:axId val="42583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5832840"/>
        <c:crosses val="autoZero"/>
        <c:auto val="1"/>
        <c:lblAlgn val="ctr"/>
        <c:lblOffset val="100"/>
        <c:noMultiLvlLbl val="0"/>
      </c:catAx>
      <c:valAx>
        <c:axId val="42583284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583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BD4-48DC-B63F-7BC62FFCFA8A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BD4-48DC-B63F-7BC62FFCFA8A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D4-48DC-B63F-7BC62FFCFA8A}"/>
              </c:ext>
            </c:extLst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D4-48DC-B63F-7BC62FFCFA8A}"/>
              </c:ext>
            </c:extLst>
          </c:dPt>
          <c:dLbls>
            <c:dLbl>
              <c:idx val="0"/>
              <c:layout>
                <c:manualLayout>
                  <c:x val="0.21668207702256792"/>
                  <c:y val="-7.238258388726229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D4-48DC-B63F-7BC62FFCFA8A}"/>
                </c:ext>
              </c:extLst>
            </c:dLbl>
            <c:dLbl>
              <c:idx val="1"/>
              <c:layout>
                <c:manualLayout>
                  <c:x val="0.13788859446890683"/>
                  <c:y val="0.1240844295210210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D4-48DC-B63F-7BC62FFCFA8A}"/>
                </c:ext>
              </c:extLst>
            </c:dLbl>
            <c:dLbl>
              <c:idx val="2"/>
              <c:layout>
                <c:manualLayout>
                  <c:x val="-0.22653126234177565"/>
                  <c:y val="4.8255055924841528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D4-48DC-B63F-7BC62FFCFA8A}"/>
                </c:ext>
              </c:extLst>
            </c:dLbl>
            <c:dLbl>
              <c:idx val="3"/>
              <c:layout>
                <c:manualLayout>
                  <c:x val="-0.20929518803316227"/>
                  <c:y val="-6.204221476051053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D4-48DC-B63F-7BC62FFCFA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Niet gespeeld</c:v>
                </c:pt>
                <c:pt idx="1">
                  <c:v>1x per week</c:v>
                </c:pt>
                <c:pt idx="2">
                  <c:v>2x per week</c:v>
                </c:pt>
                <c:pt idx="3">
                  <c:v>&gt; 2x per week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7</c:v>
                </c:pt>
                <c:pt idx="1">
                  <c:v>226</c:v>
                </c:pt>
                <c:pt idx="2">
                  <c:v>335</c:v>
                </c:pt>
                <c:pt idx="3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D4-48DC-B63F-7BC62FFCFA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6C-4E40-A543-8FCF15BFFC5A}"/>
              </c:ext>
            </c:extLst>
          </c:dPt>
          <c:dPt>
            <c:idx val="1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16C-4E40-A543-8FCF15BFFC5A}"/>
              </c:ext>
            </c:extLst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16C-4E40-A543-8FCF15BFFC5A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521-451E-BD8C-1C71F5E01CC2}"/>
              </c:ext>
            </c:extLst>
          </c:dPt>
          <c:dLbls>
            <c:dLbl>
              <c:idx val="0"/>
              <c:layout>
                <c:manualLayout>
                  <c:x val="-3.6753442090080468E-2"/>
                  <c:y val="-0.1490736549106711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851DE81-2D63-409A-8363-26DEE2CB134B}" type="CATEGORYNAME">
                      <a:rPr lang="nl-NL" dirty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[CATEGORIENAAM]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AEACB20E-31EE-4659-8F5D-BED310256264}" type="VALUE">
                      <a:rPr lang="nl-NL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[WAARDE]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22640AB7-5866-4A01-9F92-7BD4B89EA717}" type="PERCENTAGE">
                      <a:rPr lang="nl-NL" baseline="0" dirty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nl-NL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411951872091078"/>
                      <c:h val="0.161413162068594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6C-4E40-A543-8FCF15BFFC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CA27887-2C79-419A-B733-871F92233A20}" type="CATEGORYNAME">
                      <a:rPr lang="nl-NL">
                        <a:solidFill>
                          <a:schemeClr val="tx1"/>
                        </a:solidFill>
                      </a:rPr>
                      <a:pPr/>
                      <a:t>[CATEGORIENAAM]</a:t>
                    </a:fld>
                    <a:r>
                      <a:rPr lang="nl-NL" baseline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fld id="{3061D709-2002-4EA1-BA5D-8A969B3799C1}" type="VALUE">
                      <a:rPr lang="nl-NL" baseline="0" smtClean="0">
                        <a:solidFill>
                          <a:schemeClr val="tx1"/>
                        </a:solidFill>
                      </a:rPr>
                      <a:pPr/>
                      <a:t>[WAARDE]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A3DA0F03-38B7-4577-A3FE-5B1B057DBD9E}" type="PERCENTAGE">
                      <a:rPr lang="nl-NL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nl-NL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16C-4E40-A543-8FCF15BFFC5A}"/>
                </c:ext>
              </c:extLst>
            </c:dLbl>
            <c:dLbl>
              <c:idx val="2"/>
              <c:layout>
                <c:manualLayout>
                  <c:x val="1.2430380684628838E-2"/>
                  <c:y val="5.6299917385607294E-2"/>
                </c:manualLayout>
              </c:layout>
              <c:tx>
                <c:rich>
                  <a:bodyPr/>
                  <a:lstStyle/>
                  <a:p>
                    <a:fld id="{32266E69-70D5-474D-AA76-7E1CCE290467}" type="CATEGORYNAME">
                      <a:rPr lang="nl-NL">
                        <a:solidFill>
                          <a:schemeClr val="tx1"/>
                        </a:solidFill>
                      </a:rPr>
                      <a:pPr/>
                      <a:t>[CATEGORIENAAM]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fld id="{B41CD3F0-7ABF-4B87-8233-8F455677ED69}" type="VALUE">
                      <a:rPr lang="nl-NL" baseline="0" smtClean="0">
                        <a:solidFill>
                          <a:schemeClr val="tx1"/>
                        </a:solidFill>
                      </a:rPr>
                      <a:pPr/>
                      <a:t>[WAARDE]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5BF43F6B-BAAA-456C-A691-EEF64C658FB2}" type="PERCENTAGE">
                      <a:rPr lang="nl-NL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nl-NL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16C-4E40-A543-8FCF15BFFC5A}"/>
                </c:ext>
              </c:extLst>
            </c:dLbl>
            <c:dLbl>
              <c:idx val="3"/>
              <c:layout>
                <c:manualLayout>
                  <c:x val="-0.27197537500086821"/>
                  <c:y val="2.5850922816879392E-3"/>
                </c:manualLayout>
              </c:layout>
              <c:tx>
                <c:rich>
                  <a:bodyPr/>
                  <a:lstStyle/>
                  <a:p>
                    <a:fld id="{04F93A0C-1C8F-431E-9DC0-5ED1BA2E4786}" type="CATEGORYNAME">
                      <a:rPr lang="nl-NL" dirty="0"/>
                      <a:pPr/>
                      <a:t>[CATEGORIENAAM]</a:t>
                    </a:fld>
                    <a:r>
                      <a:rPr lang="nl-NL" baseline="0" dirty="0"/>
                      <a:t>; </a:t>
                    </a:r>
                  </a:p>
                  <a:p>
                    <a:fld id="{B67E1BE4-E6F0-4BE1-A275-E29D11202F00}" type="VALUE">
                      <a:rPr lang="nl-NL" baseline="0" smtClean="0"/>
                      <a:pPr/>
                      <a:t>[WAARDE]</a:t>
                    </a:fld>
                    <a:r>
                      <a:rPr lang="nl-NL" baseline="0" dirty="0"/>
                      <a:t>; </a:t>
                    </a:r>
                    <a:fld id="{B9F95616-F115-4B81-B692-DE29FF994A22}" type="PERCENTAGE">
                      <a:rPr lang="nl-NL" baseline="0" dirty="0"/>
                      <a:pPr/>
                      <a:t>[PERCENTAGE]</a:t>
                    </a:fld>
                    <a:endParaRPr lang="nl-NL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707501252125138"/>
                      <c:h val="0.211977567098411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521-451E-BD8C-1C71F5E01C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Uitsluitend via ONLINE reserveren</c:v>
                </c:pt>
                <c:pt idx="1">
                  <c:v>Uitsluitend via INLOPEN</c:v>
                </c:pt>
                <c:pt idx="2">
                  <c:v>Zowel via ONLINE reserveren als INLOPEN</c:v>
                </c:pt>
                <c:pt idx="3">
                  <c:v>Niet van toepassing (niet gespeeld)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260</c:v>
                </c:pt>
                <c:pt idx="1">
                  <c:v>23</c:v>
                </c:pt>
                <c:pt idx="2">
                  <c:v>351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6C-4E40-A543-8FCF15BFFC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Ervaring Testperioden</a:t>
            </a:r>
          </a:p>
          <a:p>
            <a:pPr>
              <a:defRPr/>
            </a:pPr>
            <a:r>
              <a:rPr lang="nl-NL" sz="1200" i="1" dirty="0"/>
              <a:t>(7-puntschaal</a:t>
            </a:r>
            <a:r>
              <a:rPr lang="nl-NL" sz="1200" i="1" baseline="0" dirty="0"/>
              <a:t> van 1=zeer slecht tot 7=uitstekend)</a:t>
            </a:r>
            <a:endParaRPr lang="nl-NL" sz="120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375762391482781"/>
          <c:y val="0.16655244892490539"/>
          <c:w val="0.81438866013815925"/>
          <c:h val="0.5826532191778511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Niet van toepassing/Geen ervaring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Blad1!$B$2:$B$3</c:f>
              <c:numCache>
                <c:formatCode>0%</c:formatCode>
                <c:ptCount val="2"/>
                <c:pt idx="0">
                  <c:v>5.6514913657770803E-2</c:v>
                </c:pt>
                <c:pt idx="1">
                  <c:v>5.1805337519623233E-2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E1-41A1-B68E-09D55633B312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Zeer slecht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Blad1!$C$2:$C$3</c:f>
              <c:numCache>
                <c:formatCode>0%</c:formatCode>
                <c:ptCount val="2"/>
                <c:pt idx="0">
                  <c:v>0.11459968602825746</c:v>
                </c:pt>
                <c:pt idx="1">
                  <c:v>4.3956043956043959E-2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E1-41A1-B68E-09D55633B312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Slecht</c:v>
                </c:pt>
              </c:strCache>
            </c:strRef>
          </c:tx>
          <c:spPr>
            <a:solidFill>
              <a:schemeClr val="accent4">
                <a:lumMod val="75000"/>
                <a:alpha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Blad1!$D$2:$D$3</c:f>
              <c:numCache>
                <c:formatCode>0%</c:formatCode>
                <c:ptCount val="2"/>
                <c:pt idx="0">
                  <c:v>0.20251177394034536</c:v>
                </c:pt>
                <c:pt idx="1">
                  <c:v>9.4191522762951341E-2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E1-41A1-B68E-09D55633B312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Matig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  <a:alpha val="4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Blad1!$E$2:$E$3</c:f>
              <c:numCache>
                <c:formatCode>0%</c:formatCode>
                <c:ptCount val="2"/>
                <c:pt idx="0">
                  <c:v>0.22448979591836735</c:v>
                </c:pt>
                <c:pt idx="1">
                  <c:v>0.22762951334379905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E1-41A1-B68E-09D55633B312}"/>
            </c:ext>
          </c:extLst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Neutraal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Blad1!$F$2:$F$3</c:f>
              <c:numCache>
                <c:formatCode>0%</c:formatCode>
                <c:ptCount val="2"/>
                <c:pt idx="0">
                  <c:v>0.11459968602825746</c:v>
                </c:pt>
                <c:pt idx="1">
                  <c:v>0.13500784929356358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5E1-41A1-B68E-09D55633B312}"/>
            </c:ext>
          </c:extLst>
        </c:ser>
        <c:ser>
          <c:idx val="5"/>
          <c:order val="5"/>
          <c:tx>
            <c:strRef>
              <c:f>Blad1!$G$1</c:f>
              <c:strCache>
                <c:ptCount val="1"/>
                <c:pt idx="0">
                  <c:v>Goed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D4F-4CB8-9124-CA5D5F6506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Blad1!$G$2:$G$3</c:f>
              <c:numCache>
                <c:formatCode>0%</c:formatCode>
                <c:ptCount val="2"/>
                <c:pt idx="0">
                  <c:v>0.17739403453689168</c:v>
                </c:pt>
                <c:pt idx="1">
                  <c:v>0.23076923076923078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5E1-41A1-B68E-09D55633B312}"/>
            </c:ext>
          </c:extLst>
        </c:ser>
        <c:ser>
          <c:idx val="6"/>
          <c:order val="6"/>
          <c:tx>
            <c:strRef>
              <c:f>Blad1!$H$1</c:f>
              <c:strCache>
                <c:ptCount val="1"/>
                <c:pt idx="0">
                  <c:v>Zeer goed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Blad1!$H$2:$H$3</c:f>
              <c:numCache>
                <c:formatCode>0%</c:formatCode>
                <c:ptCount val="2"/>
                <c:pt idx="0">
                  <c:v>7.2213500784929358E-2</c:v>
                </c:pt>
                <c:pt idx="1">
                  <c:v>0.10518053375196232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E1-41A1-B68E-09D55633B312}"/>
            </c:ext>
          </c:extLst>
        </c:ser>
        <c:ser>
          <c:idx val="7"/>
          <c:order val="7"/>
          <c:tx>
            <c:strRef>
              <c:f>Blad1!$I$1</c:f>
              <c:strCache>
                <c:ptCount val="1"/>
                <c:pt idx="0">
                  <c:v>Uitstekend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Testperiode-2 (n=637)</c:v>
                </c:pt>
                <c:pt idx="1">
                  <c:v>Testperiode-1 (n=637)</c:v>
                </c:pt>
              </c:strCache>
            </c:strRef>
          </c:cat>
          <c:val>
            <c:numRef>
              <c:f>Blad1!$I$2:$I$3</c:f>
              <c:numCache>
                <c:formatCode>0%</c:formatCode>
                <c:ptCount val="2"/>
                <c:pt idx="0">
                  <c:v>3.7676609105180531E-2</c:v>
                </c:pt>
                <c:pt idx="1">
                  <c:v>0.11145996860282574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5E1-41A1-B68E-09D55633B31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69976640"/>
        <c:axId val="669978280"/>
      </c:barChart>
      <c:catAx>
        <c:axId val="669976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978280"/>
        <c:crosses val="autoZero"/>
        <c:auto val="1"/>
        <c:lblAlgn val="ctr"/>
        <c:lblOffset val="100"/>
        <c:noMultiLvlLbl val="0"/>
      </c:catAx>
      <c:valAx>
        <c:axId val="66997828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97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954872115943417"/>
          <c:y val="0.87403117699509414"/>
          <c:w val="0.81601426525831444"/>
          <c:h val="9.74087135319822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Tevredenheid ONLINE</a:t>
            </a:r>
            <a:r>
              <a:rPr lang="nl-NL" sz="2000" b="1" baseline="0" dirty="0"/>
              <a:t> reserveren</a:t>
            </a:r>
          </a:p>
          <a:p>
            <a:pPr>
              <a:defRPr/>
            </a:pPr>
            <a:r>
              <a:rPr lang="nl-NL" sz="1200" b="0" baseline="0" dirty="0"/>
              <a:t>exclusief uitsluitend INLOPEN</a:t>
            </a:r>
            <a:endParaRPr lang="nl-NL" sz="2000" b="0" baseline="0" dirty="0"/>
          </a:p>
          <a:p>
            <a:pPr>
              <a:defRPr/>
            </a:pPr>
            <a:r>
              <a:rPr lang="nl-NL" sz="1200" baseline="0" dirty="0"/>
              <a:t>(</a:t>
            </a:r>
            <a:r>
              <a:rPr lang="nl-NL" sz="1200" i="1" baseline="0" dirty="0"/>
              <a:t>7 puntschaal van 1=zeer ontevreden tot 7=zeer tevreden)</a:t>
            </a:r>
            <a:endParaRPr lang="nl-NL" sz="120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0349100663887605"/>
          <c:y val="0.17238973391632642"/>
          <c:w val="0.57437046472132158"/>
          <c:h val="0.7438254624209841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Blad1!$A$2:$A$9</c:f>
              <c:strCache>
                <c:ptCount val="8"/>
                <c:pt idx="0">
                  <c:v>Ca. 1x of  minder per week (n=223)</c:v>
                </c:pt>
                <c:pt idx="1">
                  <c:v>Ca. 2x per week (n=332)</c:v>
                </c:pt>
                <c:pt idx="2">
                  <c:v>Meer dan 2x per week (n=76)</c:v>
                </c:pt>
                <c:pt idx="4">
                  <c:v>Uitsluitend via ONLINE reserveren (n=257)</c:v>
                </c:pt>
                <c:pt idx="5">
                  <c:v>Zowel via ONLINE reserveren als INLOPEN (n=352)</c:v>
                </c:pt>
                <c:pt idx="7">
                  <c:v>ALLEN (n=609)</c:v>
                </c:pt>
              </c:strCache>
            </c:strRef>
          </c:cat>
          <c:val>
            <c:numRef>
              <c:f>Blad1!$B$2:$B$9</c:f>
              <c:numCache>
                <c:formatCode>0.0</c:formatCode>
                <c:ptCount val="8"/>
                <c:pt idx="0">
                  <c:v>5.6869158878504669</c:v>
                </c:pt>
                <c:pt idx="1">
                  <c:v>5.8629283489096577</c:v>
                </c:pt>
                <c:pt idx="2">
                  <c:v>5.756756756756757</c:v>
                </c:pt>
                <c:pt idx="4">
                  <c:v>5.9766536964980546</c:v>
                </c:pt>
                <c:pt idx="5">
                  <c:v>5.6505681818181817</c:v>
                </c:pt>
                <c:pt idx="7">
                  <c:v>5.7881773399014778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4-425B-AC46-DCCF7EAACB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3374392"/>
        <c:axId val="893383576"/>
      </c:barChart>
      <c:catAx>
        <c:axId val="893374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383576"/>
        <c:crosses val="autoZero"/>
        <c:auto val="1"/>
        <c:lblAlgn val="ctr"/>
        <c:lblOffset val="100"/>
        <c:noMultiLvlLbl val="0"/>
      </c:catAx>
      <c:valAx>
        <c:axId val="893383576"/>
        <c:scaling>
          <c:orientation val="minMax"/>
          <c:max val="7"/>
          <c:min val="0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374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2000" b="1" dirty="0"/>
              <a:t>Tevredenheid INLOPEN</a:t>
            </a:r>
          </a:p>
          <a:p>
            <a:pPr>
              <a:defRPr/>
            </a:pPr>
            <a:r>
              <a:rPr lang="nl-NL" sz="1200" b="0" baseline="0" dirty="0"/>
              <a:t>exclusief uitsluitend via ONLINE reserveren</a:t>
            </a:r>
          </a:p>
          <a:p>
            <a:pPr>
              <a:defRPr/>
            </a:pPr>
            <a:r>
              <a:rPr lang="nl-NL" sz="1200" baseline="0" dirty="0"/>
              <a:t>(</a:t>
            </a:r>
            <a:r>
              <a:rPr lang="nl-NL" sz="1200" i="1" baseline="0" dirty="0"/>
              <a:t>7 puntschaal van 1=zeer ontevreden tot 7=zeer tevreden)</a:t>
            </a:r>
            <a:endParaRPr lang="nl-NL" sz="120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0349100663887605"/>
          <c:y val="0.17238973391632642"/>
          <c:w val="0.57437046472132158"/>
          <c:h val="0.7438254624209841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Blad1!$A$2:$A$9</c:f>
              <c:strCache>
                <c:ptCount val="8"/>
                <c:pt idx="0">
                  <c:v>Ca. 1x of  minder per week (n=103)</c:v>
                </c:pt>
                <c:pt idx="1">
                  <c:v>Ca. 2x per week (n=214)</c:v>
                </c:pt>
                <c:pt idx="2">
                  <c:v>Meer dan 2x per week (n=57)</c:v>
                </c:pt>
                <c:pt idx="4">
                  <c:v>Uitsluitend via INLOPEN (n=22)</c:v>
                </c:pt>
                <c:pt idx="5">
                  <c:v>Zowel via ONLINE reserveren als INLOPEN (n=352)</c:v>
                </c:pt>
                <c:pt idx="7">
                  <c:v>ALLEN (n=374)</c:v>
                </c:pt>
              </c:strCache>
            </c:strRef>
          </c:cat>
          <c:val>
            <c:numRef>
              <c:f>Blad1!$B$2:$B$9</c:f>
              <c:numCache>
                <c:formatCode>0.0</c:formatCode>
                <c:ptCount val="8"/>
                <c:pt idx="0">
                  <c:v>3.8932038834951457</c:v>
                </c:pt>
                <c:pt idx="1">
                  <c:v>4.2710280373831777</c:v>
                </c:pt>
                <c:pt idx="2">
                  <c:v>4.2280701754385968</c:v>
                </c:pt>
                <c:pt idx="4">
                  <c:v>4.7272727272727275</c:v>
                </c:pt>
                <c:pt idx="5">
                  <c:v>4.125</c:v>
                </c:pt>
                <c:pt idx="7">
                  <c:v>4.1604278074866308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3F-45B2-8857-35B226634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3374392"/>
        <c:axId val="893383576"/>
      </c:barChart>
      <c:catAx>
        <c:axId val="893374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383576"/>
        <c:crosses val="autoZero"/>
        <c:auto val="1"/>
        <c:lblAlgn val="ctr"/>
        <c:lblOffset val="100"/>
        <c:noMultiLvlLbl val="0"/>
      </c:catAx>
      <c:valAx>
        <c:axId val="893383576"/>
        <c:scaling>
          <c:orientation val="minMax"/>
          <c:max val="7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374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Kolom1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1E9-474F-9A39-B6B5E03F4643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1E9-474F-9A39-B6B5E03F46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52C-421C-A584-8CCE2F2C19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Blad1!$A$2:$A$4</c:f>
              <c:strCache>
                <c:ptCount val="3"/>
                <c:pt idx="0">
                  <c:v>Ja</c:v>
                </c:pt>
                <c:pt idx="1">
                  <c:v>Nee</c:v>
                </c:pt>
                <c:pt idx="2">
                  <c:v>Niet van toepassing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496</c:v>
                </c:pt>
                <c:pt idx="1">
                  <c:v>126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9-474F-9A39-B6B5E03F46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66-4050-AD21-19092EFC67D8}"/>
              </c:ext>
            </c:extLst>
          </c:dPt>
          <c:dPt>
            <c:idx val="1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66-4050-AD21-19092EFC67D8}"/>
              </c:ext>
            </c:extLst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66-4050-AD21-19092EFC67D8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566-4050-AD21-19092EFC67D8}"/>
              </c:ext>
            </c:extLst>
          </c:dPt>
          <c:dLbls>
            <c:dLbl>
              <c:idx val="0"/>
              <c:layout>
                <c:manualLayout>
                  <c:x val="-1.7156959240389069E-2"/>
                  <c:y val="0.35282228133047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851DE81-2D63-409A-8363-26DEE2CB134B}" type="CATEGORYNAME">
                      <a:rPr lang="en-US" dirty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[CATEGORIENAAM]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AEACB20E-31EE-4659-8F5D-BED310256264}" type="VALU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[WAARDE]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22640AB7-5866-4A01-9F92-7BD4B89EA717}" type="PERCENTAGE">
                      <a:rPr lang="en-US" baseline="0" dirty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411951872091078"/>
                      <c:h val="0.161413162068594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66-4050-AD21-19092EFC67D8}"/>
                </c:ext>
              </c:extLst>
            </c:dLbl>
            <c:dLbl>
              <c:idx val="1"/>
              <c:layout>
                <c:manualLayout>
                  <c:x val="-0.11697786398023777"/>
                  <c:y val="-8.9364236931261137E-2"/>
                </c:manualLayout>
              </c:layout>
              <c:tx>
                <c:rich>
                  <a:bodyPr/>
                  <a:lstStyle/>
                  <a:p>
                    <a:fld id="{CCA27887-2C79-419A-B733-871F92233A20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[CATEGORIENAAM]</a:t>
                    </a:fld>
                    <a:r>
                      <a:rPr lang="en-US" baseline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fld id="{3061D709-2002-4EA1-BA5D-8A969B3799C1}" type="VALUE">
                      <a:rPr lang="en-US" baseline="0" smtClean="0">
                        <a:solidFill>
                          <a:schemeClr val="tx1"/>
                        </a:solidFill>
                      </a:rPr>
                      <a:pPr/>
                      <a:t>[WAARDE]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A3DA0F03-38B7-4577-A3FE-5B1B057DBD9E}" type="PERCENTAGE">
                      <a:rPr lang="en-US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66-4050-AD21-19092EFC67D8}"/>
                </c:ext>
              </c:extLst>
            </c:dLbl>
            <c:dLbl>
              <c:idx val="2"/>
              <c:layout>
                <c:manualLayout>
                  <c:x val="2.709954454222634E-2"/>
                  <c:y val="-0.17658338653535993"/>
                </c:manualLayout>
              </c:layout>
              <c:tx>
                <c:rich>
                  <a:bodyPr/>
                  <a:lstStyle/>
                  <a:p>
                    <a:fld id="{32266E69-70D5-474D-AA76-7E1CCE290467}" type="CATEGORYNAME">
                      <a:rPr lang="nl-NL">
                        <a:solidFill>
                          <a:schemeClr val="tx1"/>
                        </a:solidFill>
                      </a:rPr>
                      <a:pPr/>
                      <a:t>[CATEGORIENAAM]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fld id="{B41CD3F0-7ABF-4B87-8233-8F455677ED69}" type="VALUE">
                      <a:rPr lang="nl-NL" baseline="0" smtClean="0">
                        <a:solidFill>
                          <a:schemeClr val="tx1"/>
                        </a:solidFill>
                      </a:rPr>
                      <a:pPr/>
                      <a:t>[WAARDE]</a:t>
                    </a:fld>
                    <a:r>
                      <a:rPr lang="nl-NL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5BF43F6B-BAAA-456C-A691-EEF64C658FB2}" type="PERCENTAGE">
                      <a:rPr lang="nl-NL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nl-NL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566-4050-AD21-19092EFC67D8}"/>
                </c:ext>
              </c:extLst>
            </c:dLbl>
            <c:dLbl>
              <c:idx val="3"/>
              <c:layout>
                <c:manualLayout>
                  <c:x val="0.24269522108227987"/>
                  <c:y val="-3.53571755242715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4F93A0C-1C8F-431E-9DC0-5ED1BA2E4786}" type="CATEGORYNAME">
                      <a:rPr lang="nl-NL" dirty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[CATEGORIENAAM]</a:t>
                    </a:fld>
                    <a:r>
                      <a:rPr lang="nl-NL" baseline="0" dirty="0"/>
                      <a:t>;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fld id="{B67E1BE4-E6F0-4BE1-A275-E29D11202F00}" type="VALUE">
                      <a:rPr lang="nl-NL" baseline="0" smtClean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[WAARDE]</a:t>
                    </a:fld>
                    <a:r>
                      <a:rPr lang="nl-NL" baseline="0" dirty="0"/>
                      <a:t>; </a:t>
                    </a:r>
                    <a:fld id="{B9F95616-F115-4B81-B692-DE29FF994A22}" type="PERCENTAGE">
                      <a:rPr lang="nl-NL" baseline="0" dirty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nl-NL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>
                    <c:manualLayout>
                      <c:w val="0.48276130924810867"/>
                      <c:h val="0.136092852359435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566-4050-AD21-19092EFC67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Via ONLINE reserveren</c:v>
                </c:pt>
                <c:pt idx="1">
                  <c:v>Via INLOPEN</c:v>
                </c:pt>
                <c:pt idx="2">
                  <c:v>Combinatie van ONLINE reserveren en INLOPEN</c:v>
                </c:pt>
                <c:pt idx="3">
                  <c:v>Geen specifieke voorkeur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324</c:v>
                </c:pt>
                <c:pt idx="1">
                  <c:v>74</c:v>
                </c:pt>
                <c:pt idx="2">
                  <c:v>237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566-4050-AD21-19092EFC6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4CEE8-EFB1-408D-8683-45CDC5782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B0D3F3E-3B17-411E-A50E-519BC50F7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1463A8-68C7-4F01-BD3A-E5B209E6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AA3D79-DE5D-4148-8C66-F09D2EC5E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0AACBB-2289-49B4-9F0B-230C947A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4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3783B-6ECF-49B9-B421-45FDA1AF4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061028" cy="769992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E448851-0A8B-414E-BBD7-63E5F7D00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0DEC3C5-6EC2-4D94-B240-F06A1BDB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A878CB-80BA-4CE3-952A-ED4030A06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393E08-24BC-4AB8-807D-25BE11F05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4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4D69523-C1E6-407D-A510-FF82917A94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DEA059-056A-4449-AE3E-F79CE77E6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169C6B-3D37-4260-B253-D5865E8C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473864-4002-492F-91A9-ED57D05D2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3B265F-03D5-430F-8FB1-074E76272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6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427224-FE0A-4F6D-92E8-1CF0C6297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8A79D2-615A-4E94-990F-4ADFA5DC0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4DF80A-4B08-42A7-8822-5DD29F84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AD608F-9E62-4EC4-A134-4436731F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980EF3-FFE9-44DF-A076-9DAE8DB7D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62770-66C8-4A6A-8B29-7D1C2F68B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93616E-76C3-467A-9482-66E735874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7E7F6D-4374-4589-B24F-ACE077D52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3287D0-6BDB-4DE5-A25E-3A132A928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A7436B-53FF-498F-9CF3-CA357CB64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1D91B-2E83-4CDD-817A-9C266442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45110" cy="769992"/>
          </a:xfrm>
        </p:spPr>
        <p:txBody>
          <a:bodyPr/>
          <a:lstStyle>
            <a:lvl1pPr>
              <a:defRPr sz="3200" b="0"/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CBAA40-A123-4709-9C50-7878648EA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63324BA-154D-4039-8F95-E33C590B3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0816AB-3C7D-4A21-984E-868B9B1B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77323CA-D478-4890-9A11-D4692C6B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A01A3B7-4E82-4567-BFBE-66D7EA86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70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FDE14C-E47E-4A74-B20C-DD10E997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111991" cy="1325563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D24297-6266-4AEC-9FF9-C9D4EAC1C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053F38E-B03B-4524-9E50-E10D5B9A2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2C7BC86-8967-4964-93B3-DB4EC40BBB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18EF6BD-3D33-4ED9-B8A6-584D99184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CB3CE46-51F4-4BF6-BD06-AB15E4082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76E595E-2CC9-4454-B698-08CA306EA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4FC61C5-77E6-42F5-979B-B77443D9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E1FCD-460D-4BBC-8E8B-9CB499CEF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34600" cy="769992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853ADAD-067D-481F-B64C-8EFF3DEB8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A04AF03-2C93-40B2-A538-BFD13F21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7D337A1-2E68-468B-B887-3D13E07BE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AD3B54F-5697-49D3-AEF6-59531C1B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54F5B9E-844F-4A62-A079-058BF66A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305C4D3-2AAD-4A91-9F4E-FBD32CCF5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87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AAEEC4-F338-4EC7-990B-C1734A16D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9A390E-BC6B-4086-91AC-E2728597A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1B3E5B7-31BC-4221-81B4-DE42F0A66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07AE9AF-0828-47AB-80E9-F039A1099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28D524F-191F-47F4-9EBA-5E8447EC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A28FCA-A2A5-47D1-B09D-38743CBF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8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6792E8-64F1-4D90-9993-A48BDBA4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60947F8-435A-4987-A4F6-42118F78B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FE77C5C-843E-4699-A8F5-D5537374D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4005DB-6F3C-40E9-877F-41FB6911A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724D70-73DB-4F3A-98AC-626ED1BF7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A651EFC-0AFD-45FD-AFF1-8E80BBB90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1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225A0F-0D83-4D03-85D3-33C7F4AF7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9098FE1-14AF-4B5E-B1F6-C8B49A28C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022D64-E38A-464B-B610-1CEE8959C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89A54-4043-4395-89A5-FDE69D66535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C51AF5-4950-41E8-A191-B7213E966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13FCB7-A5BC-473D-A930-6A4730EA0C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E6EC5-868D-4B0F-9065-DFF8206F25A7}" type="slidenum">
              <a:rPr lang="en-US" smtClean="0"/>
              <a:t>‹nr.›</a:t>
            </a:fld>
            <a:endParaRPr lang="en-US"/>
          </a:p>
        </p:txBody>
      </p:sp>
      <p:grpSp>
        <p:nvGrpSpPr>
          <p:cNvPr id="11" name="Groep 10">
            <a:extLst>
              <a:ext uri="{FF2B5EF4-FFF2-40B4-BE49-F238E27FC236}">
                <a16:creationId xmlns:a16="http://schemas.microsoft.com/office/drawing/2014/main" id="{5F9E10B6-7501-4040-8952-73D7CD9521A7}"/>
              </a:ext>
            </a:extLst>
          </p:cNvPr>
          <p:cNvGrpSpPr/>
          <p:nvPr userDrawn="1"/>
        </p:nvGrpSpPr>
        <p:grpSpPr>
          <a:xfrm>
            <a:off x="10980026" y="288159"/>
            <a:ext cx="952500" cy="1170709"/>
            <a:chOff x="10980026" y="288159"/>
            <a:chExt cx="952500" cy="1170709"/>
          </a:xfrm>
        </p:grpSpPr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67CF574F-F569-4297-89FE-C92A361757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10980026" y="288159"/>
              <a:ext cx="952500" cy="923925"/>
            </a:xfrm>
            <a:prstGeom prst="rect">
              <a:avLst/>
            </a:prstGeom>
          </p:spPr>
        </p:pic>
        <p:sp>
          <p:nvSpPr>
            <p:cNvPr id="10" name="Gelijkbenige driehoek 9">
              <a:extLst>
                <a:ext uri="{FF2B5EF4-FFF2-40B4-BE49-F238E27FC236}">
                  <a16:creationId xmlns:a16="http://schemas.microsoft.com/office/drawing/2014/main" id="{35DD7DEB-287D-4C31-905C-ACE9B0C02084}"/>
                </a:ext>
              </a:extLst>
            </p:cNvPr>
            <p:cNvSpPr/>
            <p:nvPr userDrawn="1"/>
          </p:nvSpPr>
          <p:spPr>
            <a:xfrm rot="2753142">
              <a:off x="10776269" y="1070691"/>
              <a:ext cx="647319" cy="12903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8671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52A15-821B-415C-BFE6-5FA4CCF41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GC Anderstein </a:t>
            </a:r>
            <a:br>
              <a:rPr lang="nl-NL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nl-NL" sz="4800" dirty="0"/>
              <a:t>Enquête Reserveren Starttijden </a:t>
            </a:r>
            <a:endParaRPr lang="nl-NL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3E4D9C9-D995-4B36-A3EF-A1DE905F26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September 2021</a:t>
            </a:r>
          </a:p>
        </p:txBody>
      </p:sp>
    </p:spTree>
    <p:extLst>
      <p:ext uri="{BB962C8B-B14F-4D97-AF65-F5344CB8AC3E}">
        <p14:creationId xmlns:p14="http://schemas.microsoft.com/office/powerpoint/2010/main" val="1732833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5FE8D00-D10C-4C10-8BB8-A7586518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45110" cy="1144973"/>
          </a:xfrm>
        </p:spPr>
        <p:txBody>
          <a:bodyPr>
            <a:noAutofit/>
          </a:bodyPr>
          <a:lstStyle/>
          <a:p>
            <a:r>
              <a:rPr lang="nl-NL" sz="2800" dirty="0"/>
              <a:t>Tevredenheid ONLINE reserveren scoort hoger dan INLOPEN; </a:t>
            </a:r>
            <a:br>
              <a:rPr lang="nl-NL" sz="2800" dirty="0"/>
            </a:br>
            <a:r>
              <a:rPr lang="nl-NL" sz="2800" dirty="0"/>
              <a:t>ook als je alleen kijkt naar de groep met zowel ONLINE als INLOPEN ervaring in testperiode</a:t>
            </a:r>
          </a:p>
        </p:txBody>
      </p:sp>
      <p:graphicFrame>
        <p:nvGraphicFramePr>
          <p:cNvPr id="9" name="Tijdelijke aanduiding voor inhoud 8">
            <a:extLst>
              <a:ext uri="{FF2B5EF4-FFF2-40B4-BE49-F238E27FC236}">
                <a16:creationId xmlns:a16="http://schemas.microsoft.com/office/drawing/2014/main" id="{365E0DBB-FA29-4FE6-8C87-317DA433E3E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8776638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70491107-0FF1-48CB-9438-6B6AAE49ACA4}"/>
              </a:ext>
            </a:extLst>
          </p:cNvPr>
          <p:cNvSpPr/>
          <p:nvPr/>
        </p:nvSpPr>
        <p:spPr>
          <a:xfrm>
            <a:off x="838200" y="2977116"/>
            <a:ext cx="10515600" cy="26581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Wijze starttijd verkregen in testperioden</a:t>
            </a:r>
          </a:p>
        </p:txBody>
      </p:sp>
      <p:graphicFrame>
        <p:nvGraphicFramePr>
          <p:cNvPr id="7" name="Tijdelijke aanduiding voor inhoud 8">
            <a:extLst>
              <a:ext uri="{FF2B5EF4-FFF2-40B4-BE49-F238E27FC236}">
                <a16:creationId xmlns:a16="http://schemas.microsoft.com/office/drawing/2014/main" id="{3E0BDF16-1E32-4E35-80B9-768E29E74EF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961747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3DA7737A-EB35-41D9-9E9D-38AB5233BF77}"/>
              </a:ext>
            </a:extLst>
          </p:cNvPr>
          <p:cNvSpPr txBox="1"/>
          <p:nvPr/>
        </p:nvSpPr>
        <p:spPr>
          <a:xfrm>
            <a:off x="754912" y="6385152"/>
            <a:ext cx="41681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7,9 exclusief Niet gespeeld in de testperiode; gemiddelde score  is exclusief Geen ervaring</a:t>
            </a:r>
          </a:p>
        </p:txBody>
      </p:sp>
      <p:sp>
        <p:nvSpPr>
          <p:cNvPr id="11" name="Rechthoek: afgeronde hoeken 10">
            <a:extLst>
              <a:ext uri="{FF2B5EF4-FFF2-40B4-BE49-F238E27FC236}">
                <a16:creationId xmlns:a16="http://schemas.microsoft.com/office/drawing/2014/main" id="{22A847E6-3179-470B-855F-BC2C804FB8F9}"/>
              </a:ext>
            </a:extLst>
          </p:cNvPr>
          <p:cNvSpPr/>
          <p:nvPr/>
        </p:nvSpPr>
        <p:spPr>
          <a:xfrm>
            <a:off x="838200" y="4444132"/>
            <a:ext cx="10515600" cy="26581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1400" b="1" i="1" dirty="0">
                <a:solidFill>
                  <a:schemeClr val="bg1">
                    <a:lumMod val="50000"/>
                  </a:schemeClr>
                </a:solidFill>
              </a:rPr>
              <a:t>Speelfrequentie in testperioden</a:t>
            </a:r>
          </a:p>
        </p:txBody>
      </p:sp>
    </p:spTree>
    <p:extLst>
      <p:ext uri="{BB962C8B-B14F-4D97-AF65-F5344CB8AC3E}">
        <p14:creationId xmlns:p14="http://schemas.microsoft.com/office/powerpoint/2010/main" val="3282904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289238F-7C16-4CE9-878F-96F95508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Bloemlezing kwalitatieve opmerkingen ONLINE / INLOPEN</a:t>
            </a:r>
            <a:br>
              <a:rPr lang="nl-NL" sz="2800" dirty="0"/>
            </a:br>
            <a:r>
              <a:rPr lang="nl-NL" sz="1600" dirty="0"/>
              <a:t>bloemlezing, veel voorkomend</a:t>
            </a:r>
            <a:endParaRPr lang="nl-NL" sz="2800" dirty="0"/>
          </a:p>
        </p:txBody>
      </p:sp>
      <p:graphicFrame>
        <p:nvGraphicFramePr>
          <p:cNvPr id="9" name="Tabel 9">
            <a:extLst>
              <a:ext uri="{FF2B5EF4-FFF2-40B4-BE49-F238E27FC236}">
                <a16:creationId xmlns:a16="http://schemas.microsoft.com/office/drawing/2014/main" id="{329CDC0B-6878-4417-BCA8-0447C11FC0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343219"/>
              </p:ext>
            </p:extLst>
          </p:nvPr>
        </p:nvGraphicFramePr>
        <p:xfrm>
          <a:off x="652670" y="1293381"/>
          <a:ext cx="10515601" cy="4933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707">
                  <a:extLst>
                    <a:ext uri="{9D8B030D-6E8A-4147-A177-3AD203B41FA5}">
                      <a16:colId xmlns:a16="http://schemas.microsoft.com/office/drawing/2014/main" val="1647555016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201338574"/>
                    </a:ext>
                  </a:extLst>
                </a:gridCol>
                <a:gridCol w="5048694">
                  <a:extLst>
                    <a:ext uri="{9D8B030D-6E8A-4147-A177-3AD203B41FA5}">
                      <a16:colId xmlns:a16="http://schemas.microsoft.com/office/drawing/2014/main" val="3384229823"/>
                    </a:ext>
                  </a:extLst>
                </a:gridCol>
              </a:tblGrid>
              <a:tr h="2466754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solidFill>
                            <a:schemeClr val="bg1"/>
                          </a:solidFill>
                        </a:rPr>
                        <a:t>ONLINE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5A1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Zekerheid van starttijd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Goed in te plannen (m.n. van belang bij werkverplichtingen en langere reistijd)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Geen wachttijd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Efficiënt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Receptie meer tijd voor andere zaken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‘Modern’</a:t>
                      </a:r>
                    </a:p>
                    <a:p>
                      <a:endParaRPr lang="nl-NL" sz="1200" dirty="0"/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E2F2D7"/>
                        </a:gs>
                        <a:gs pos="50000">
                          <a:schemeClr val="bg1"/>
                        </a:gs>
                        <a:gs pos="100000">
                          <a:srgbClr val="E2F2D7"/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Handdoekje leggen, en op laatste moment  toch niet komen opdagen waardoor er in werkelijkheid toch plek blijkt te zijn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Geen plek meer beschikbaar op gewenste tijd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Lastig als je met meerdere flights wilt spelen; gedoe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Systeem niet altijd goed toegankelijk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Je moet er snel bij zijn, noodzaak om ruim van te voren in te plannen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Teveel 1 bal reserveringen; dat klopt toch niet?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‘Misbruik’ van systeem door ‘handige’ planners waardoor baan vol is/lijkt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Geen mogelijkheden voor spontane golfers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Te dwangmatig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</a:rPr>
                        <a:t>Onpersoonlijker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E5D6"/>
                        </a:gs>
                        <a:gs pos="50000">
                          <a:schemeClr val="bg1"/>
                        </a:gs>
                        <a:gs pos="100000">
                          <a:srgbClr val="FBE5D6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04974802"/>
                  </a:ext>
                </a:extLst>
              </a:tr>
              <a:tr h="2466754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solidFill>
                            <a:schemeClr val="bg1"/>
                          </a:solidFill>
                        </a:rPr>
                        <a:t>INLOPEN</a:t>
                      </a:r>
                    </a:p>
                  </a:txBody>
                  <a:tcPr vert="vert270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Spontaniteit, niet te hoeven inplannen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Alles beter dan ‘handdoekje leggen’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Meest plezierig, meer ruimte op korte termijn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Inlopen, reden om lid te worden/zijn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Charme, meer contact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Meer flexibiliteit door inbreng receptie</a:t>
                      </a:r>
                    </a:p>
                    <a:p>
                      <a:endParaRPr lang="nl-NL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E2F2D7"/>
                        </a:gs>
                        <a:gs pos="50000">
                          <a:schemeClr val="bg1"/>
                        </a:gs>
                        <a:gs pos="100000">
                          <a:srgbClr val="E2F2D7"/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(Lange) Wachttijd; tijdverspilling; voor niets naar baan komen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Niet geprobeerd, angst om te moeten wachten en geen plek te krijgen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Drempel, leidt tot minder golfen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‘Ouderwets’; is voor digibeten en bejaarden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Onzekerheid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200" dirty="0"/>
                        <a:t>Lastiger met inboeken/handicart, krijg ik wel een starttijd?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E5D6"/>
                        </a:gs>
                        <a:gs pos="50000">
                          <a:schemeClr val="bg1"/>
                        </a:gs>
                        <a:gs pos="100000">
                          <a:srgbClr val="FBE5D6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45991406"/>
                  </a:ext>
                </a:extLst>
              </a:tr>
            </a:tbl>
          </a:graphicData>
        </a:graphic>
      </p:graphicFrame>
      <p:sp>
        <p:nvSpPr>
          <p:cNvPr id="6" name="Tekstvak 5">
            <a:extLst>
              <a:ext uri="{FF2B5EF4-FFF2-40B4-BE49-F238E27FC236}">
                <a16:creationId xmlns:a16="http://schemas.microsoft.com/office/drawing/2014/main" id="{776B11F2-0FC2-4822-9E15-89BB691701AA}"/>
              </a:ext>
            </a:extLst>
          </p:cNvPr>
          <p:cNvSpPr txBox="1"/>
          <p:nvPr/>
        </p:nvSpPr>
        <p:spPr>
          <a:xfrm>
            <a:off x="754912" y="6385152"/>
            <a:ext cx="6607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8, 10</a:t>
            </a:r>
          </a:p>
        </p:txBody>
      </p:sp>
    </p:spTree>
    <p:extLst>
      <p:ext uri="{BB962C8B-B14F-4D97-AF65-F5344CB8AC3E}">
        <p14:creationId xmlns:p14="http://schemas.microsoft.com/office/powerpoint/2010/main" val="2350240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12EE9C0-8280-4DC0-B169-C1071D523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111991" cy="823913"/>
          </a:xfrm>
        </p:spPr>
        <p:txBody>
          <a:bodyPr>
            <a:noAutofit/>
          </a:bodyPr>
          <a:lstStyle/>
          <a:p>
            <a:r>
              <a:rPr lang="nl-NL" sz="2800" dirty="0"/>
              <a:t>Een ruime meerderheid heeft in testperioden kunnen spelen zoals gewenst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4AE8FA7-DDDB-4206-99B3-E9E0D71AEB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nl-NL" sz="14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Heeft u ongeacht de reserveringsmethode door u gebruikt wel in de afgelopen maanden de speelfrequentie kunnen bereiken die u ambieert en ook gewend bent aan te houden?</a:t>
            </a:r>
            <a:endParaRPr lang="en-US" sz="1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ijdelijke aanduiding voor inhoud 12">
            <a:extLst>
              <a:ext uri="{FF2B5EF4-FFF2-40B4-BE49-F238E27FC236}">
                <a16:creationId xmlns:a16="http://schemas.microsoft.com/office/drawing/2014/main" id="{1C113C37-F93A-46DC-B527-37DB373D09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2628062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4571B90A-C3D5-462A-8FBB-0F778B80A8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nl-NL" sz="1800" dirty="0"/>
              <a:t>Toelichting bij Nee</a:t>
            </a:r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D2C54901-0425-4636-A256-E14D9419B9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nl-NL" sz="1400" dirty="0"/>
              <a:t>Bij INLOPEN:</a:t>
            </a:r>
          </a:p>
          <a:p>
            <a:pPr lvl="1"/>
            <a:r>
              <a:rPr lang="nl-NL" sz="1000" dirty="0"/>
              <a:t> Geen zekerheid van startijd en lastig in te plannen: daarom niet gegaan</a:t>
            </a:r>
          </a:p>
          <a:p>
            <a:pPr lvl="1"/>
            <a:r>
              <a:rPr lang="nl-NL" sz="1000" dirty="0"/>
              <a:t>Lange wachttijd: daarom niet gespeeld</a:t>
            </a:r>
          </a:p>
          <a:p>
            <a:r>
              <a:rPr lang="nl-NL" sz="1400" dirty="0"/>
              <a:t>Bij ONLINE: </a:t>
            </a:r>
          </a:p>
          <a:p>
            <a:pPr lvl="1"/>
            <a:r>
              <a:rPr lang="nl-NL" sz="1000" dirty="0"/>
              <a:t>Beperking in aantal uitstaande reserveringen, 2 te weinig, zeker als je al 1 met een gast hebt geboekt</a:t>
            </a:r>
          </a:p>
          <a:p>
            <a:pPr lvl="1"/>
            <a:r>
              <a:rPr lang="nl-NL" sz="1000" dirty="0"/>
              <a:t>Geen plekken meer beschikbaar op de door mij gewenste tijden</a:t>
            </a:r>
          </a:p>
          <a:p>
            <a:pPr lvl="1"/>
            <a:r>
              <a:rPr lang="nl-NL" sz="1000" dirty="0"/>
              <a:t>Kan niet week van te voren plannen; in weekend plekken vaak al snel vol bij mooi weer</a:t>
            </a:r>
          </a:p>
          <a:p>
            <a:pPr lvl="1"/>
            <a:r>
              <a:rPr lang="nl-NL" sz="1000" dirty="0"/>
              <a:t>‘Handdoekje leggers blokkeren’ plekken; op laatste moment wijzigen van reservering door ‘handdoekje leggers’</a:t>
            </a:r>
          </a:p>
          <a:p>
            <a:r>
              <a:rPr lang="nl-NL" sz="1400" dirty="0"/>
              <a:t>Drukte en andere bezigheden</a:t>
            </a:r>
          </a:p>
          <a:p>
            <a:r>
              <a:rPr lang="nl-NL" sz="1400" dirty="0"/>
              <a:t>Geen handicart beschikbaar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8F06FE1-6642-4C3F-B937-B4A301C3702C}"/>
              </a:ext>
            </a:extLst>
          </p:cNvPr>
          <p:cNvSpPr txBox="1"/>
          <p:nvPr/>
        </p:nvSpPr>
        <p:spPr>
          <a:xfrm>
            <a:off x="754912" y="6385152"/>
            <a:ext cx="168828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11,12, exclusief Niet gespeeld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155C6E6-014F-4E80-B9F9-00B17BA68F2E}"/>
              </a:ext>
            </a:extLst>
          </p:cNvPr>
          <p:cNvSpPr txBox="1"/>
          <p:nvPr/>
        </p:nvSpPr>
        <p:spPr>
          <a:xfrm>
            <a:off x="2274555" y="4162703"/>
            <a:ext cx="906017" cy="3693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/>
              <a:t>N = 637</a:t>
            </a:r>
          </a:p>
        </p:txBody>
      </p:sp>
    </p:spTree>
    <p:extLst>
      <p:ext uri="{BB962C8B-B14F-4D97-AF65-F5344CB8AC3E}">
        <p14:creationId xmlns:p14="http://schemas.microsoft.com/office/powerpoint/2010/main" val="2923831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44B8E0-ED08-4E3E-BEC9-7E322A17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Voorkeur verkrijgen starttijd in de toekomst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B8F83ED-2451-4F0F-B0D6-583BBEAD5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249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52913FD-3AB6-4B6A-8AF2-D11C7B86B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/>
              <a:t>Er is een verdeeld beeld over de voorkeur voor het verkrijgen van een starttijd: ca. 50% via ONLINE en ca. 50% via COMBINATIE/INLOPEN</a:t>
            </a:r>
          </a:p>
        </p:txBody>
      </p:sp>
      <p:graphicFrame>
        <p:nvGraphicFramePr>
          <p:cNvPr id="6" name="Tijdelijke aanduiding voor inhoud 15">
            <a:extLst>
              <a:ext uri="{FF2B5EF4-FFF2-40B4-BE49-F238E27FC236}">
                <a16:creationId xmlns:a16="http://schemas.microsoft.com/office/drawing/2014/main" id="{5CF99B73-E318-4D95-8446-255AAB3DBF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2730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D194AB89-80BA-425F-8A5C-8D9387A25951}"/>
              </a:ext>
            </a:extLst>
          </p:cNvPr>
          <p:cNvSpPr txBox="1"/>
          <p:nvPr/>
        </p:nvSpPr>
        <p:spPr>
          <a:xfrm>
            <a:off x="754912" y="6385152"/>
            <a:ext cx="5613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5BC897E8-97C2-457F-B547-29D384D96BFB}"/>
              </a:ext>
            </a:extLst>
          </p:cNvPr>
          <p:cNvSpPr txBox="1"/>
          <p:nvPr/>
        </p:nvSpPr>
        <p:spPr>
          <a:xfrm>
            <a:off x="3936842" y="1417381"/>
            <a:ext cx="4069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/>
              <a:t>Voorkeur verkrijgen starttijd (n=644)</a:t>
            </a:r>
          </a:p>
        </p:txBody>
      </p:sp>
    </p:spTree>
    <p:extLst>
      <p:ext uri="{BB962C8B-B14F-4D97-AF65-F5344CB8AC3E}">
        <p14:creationId xmlns:p14="http://schemas.microsoft.com/office/powerpoint/2010/main" val="841543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875B329B-D98E-4E61-94D3-E03B61326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/>
              <a:t>Ochtend ONLINE en middag INLOPEN heeft de voorkeur bij de leden die een </a:t>
            </a:r>
            <a:r>
              <a:rPr lang="nl-NL" sz="2800" b="1" dirty="0"/>
              <a:t>combinatie</a:t>
            </a:r>
            <a:r>
              <a:rPr lang="nl-NL" sz="2800" dirty="0"/>
              <a:t> vorm van reserveren willen</a:t>
            </a:r>
          </a:p>
        </p:txBody>
      </p:sp>
      <p:graphicFrame>
        <p:nvGraphicFramePr>
          <p:cNvPr id="7" name="Tabel 12">
            <a:extLst>
              <a:ext uri="{FF2B5EF4-FFF2-40B4-BE49-F238E27FC236}">
                <a16:creationId xmlns:a16="http://schemas.microsoft.com/office/drawing/2014/main" id="{99C00131-44DD-471A-A561-9965CB4F9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001503"/>
              </p:ext>
            </p:extLst>
          </p:nvPr>
        </p:nvGraphicFramePr>
        <p:xfrm>
          <a:off x="838200" y="2114215"/>
          <a:ext cx="9951651" cy="143256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250244">
                  <a:extLst>
                    <a:ext uri="{9D8B030D-6E8A-4147-A177-3AD203B41FA5}">
                      <a16:colId xmlns:a16="http://schemas.microsoft.com/office/drawing/2014/main" val="3945982409"/>
                    </a:ext>
                  </a:extLst>
                </a:gridCol>
                <a:gridCol w="677334">
                  <a:extLst>
                    <a:ext uri="{9D8B030D-6E8A-4147-A177-3AD203B41FA5}">
                      <a16:colId xmlns:a16="http://schemas.microsoft.com/office/drawing/2014/main" val="3939828604"/>
                    </a:ext>
                  </a:extLst>
                </a:gridCol>
                <a:gridCol w="1027289">
                  <a:extLst>
                    <a:ext uri="{9D8B030D-6E8A-4147-A177-3AD203B41FA5}">
                      <a16:colId xmlns:a16="http://schemas.microsoft.com/office/drawing/2014/main" val="1192127626"/>
                    </a:ext>
                  </a:extLst>
                </a:gridCol>
                <a:gridCol w="1027289">
                  <a:extLst>
                    <a:ext uri="{9D8B030D-6E8A-4147-A177-3AD203B41FA5}">
                      <a16:colId xmlns:a16="http://schemas.microsoft.com/office/drawing/2014/main" val="4285279070"/>
                    </a:ext>
                  </a:extLst>
                </a:gridCol>
                <a:gridCol w="1027289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2482639">
                  <a:extLst>
                    <a:ext uri="{9D8B030D-6E8A-4147-A177-3AD203B41FA5}">
                      <a16:colId xmlns:a16="http://schemas.microsoft.com/office/drawing/2014/main" val="3845985860"/>
                    </a:ext>
                  </a:extLst>
                </a:gridCol>
                <a:gridCol w="2459567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</a:tblGrid>
              <a:tr h="183412"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% N 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algn="ctr"/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valide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GEEN </a:t>
                      </a:r>
                    </a:p>
                    <a:p>
                      <a:pPr algn="ctr"/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VOORKEUR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Hele dag </a:t>
                      </a:r>
                    </a:p>
                    <a:p>
                      <a:pPr algn="ctr"/>
                      <a:r>
                        <a:rPr lang="nl-NL" sz="1400" dirty="0"/>
                        <a:t>INLOPEN</a:t>
                      </a:r>
                    </a:p>
                  </a:txBody>
                  <a:tcPr anchor="ctr">
                    <a:lnL>
                      <a:noFill/>
                    </a:lnL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Hele dag </a:t>
                      </a:r>
                    </a:p>
                    <a:p>
                      <a:pPr algn="ctr"/>
                      <a:r>
                        <a:rPr lang="nl-NL" sz="1400" dirty="0"/>
                        <a:t>ONLINE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5A1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Tot 13.00 ONLINE*</a:t>
                      </a:r>
                    </a:p>
                    <a:p>
                      <a:pPr algn="ctr"/>
                      <a:r>
                        <a:rPr lang="nl-NL" sz="1400" dirty="0"/>
                        <a:t>Na 13.00 INLOPEN*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Tot 13.00 INLOPEN*</a:t>
                      </a:r>
                    </a:p>
                    <a:p>
                      <a:pPr algn="ctr"/>
                      <a:r>
                        <a:rPr lang="nl-NL" sz="1400" dirty="0"/>
                        <a:t>Na 13.00 ONLINE*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5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Door de week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230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7%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15%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3%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60%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15%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  <a:tr h="207143">
                <a:tc>
                  <a:txBody>
                    <a:bodyPr/>
                    <a:lstStyle/>
                    <a:p>
                      <a:r>
                        <a:rPr lang="nl-NL" sz="1400" dirty="0"/>
                        <a:t>Zaterdag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229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20%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21%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48%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9%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263991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Zondag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230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22%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21%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46%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/>
                        <a:t>9%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671685"/>
                  </a:ext>
                </a:extLst>
              </a:tr>
            </a:tbl>
          </a:graphicData>
        </a:graphic>
      </p:graphicFrame>
      <p:sp>
        <p:nvSpPr>
          <p:cNvPr id="9" name="Tekstvak 8">
            <a:extLst>
              <a:ext uri="{FF2B5EF4-FFF2-40B4-BE49-F238E27FC236}">
                <a16:creationId xmlns:a16="http://schemas.microsoft.com/office/drawing/2014/main" id="{4C23B24F-A465-4569-8F17-27AFBC929317}"/>
              </a:ext>
            </a:extLst>
          </p:cNvPr>
          <p:cNvSpPr txBox="1"/>
          <p:nvPr/>
        </p:nvSpPr>
        <p:spPr>
          <a:xfrm>
            <a:off x="754912" y="6385152"/>
            <a:ext cx="42835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18, filter vraag 17 op voorkeur voor Combinatie (n=237), onlogische combinaties uitgesloten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01C66DE-9777-4979-86E5-556E136318AE}"/>
              </a:ext>
            </a:extLst>
          </p:cNvPr>
          <p:cNvSpPr txBox="1"/>
          <p:nvPr/>
        </p:nvSpPr>
        <p:spPr>
          <a:xfrm>
            <a:off x="838200" y="1123146"/>
            <a:ext cx="66874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sz="1400" dirty="0"/>
          </a:p>
          <a:p>
            <a:r>
              <a:rPr lang="nl-NL" sz="1400" dirty="0"/>
              <a:t>Door de week ziet men meer ruimte voor de hele dag INLOPEN en of combi met INLOPEN</a:t>
            </a:r>
          </a:p>
          <a:p>
            <a:r>
              <a:rPr lang="nl-NL" sz="1400" dirty="0"/>
              <a:t>Ook in het weekend is er behoefte aan INLOPEN, bij voorkeur in de middag</a:t>
            </a:r>
          </a:p>
          <a:p>
            <a:endParaRPr lang="nl-NL" sz="1400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1AFA486-4A30-4D5F-A561-F657A755D93C}"/>
              </a:ext>
            </a:extLst>
          </p:cNvPr>
          <p:cNvSpPr txBox="1"/>
          <p:nvPr/>
        </p:nvSpPr>
        <p:spPr>
          <a:xfrm>
            <a:off x="5814025" y="3721413"/>
            <a:ext cx="44582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/>
              <a:t>* Aanname als 1 van de dagdelen niet ingevuld is, dan de andere manier van reserveren bedoeld werd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FAB93342-6810-4446-BFA2-62B0F31D5FDD}"/>
              </a:ext>
            </a:extLst>
          </p:cNvPr>
          <p:cNvSpPr txBox="1"/>
          <p:nvPr/>
        </p:nvSpPr>
        <p:spPr>
          <a:xfrm>
            <a:off x="838200" y="3721413"/>
            <a:ext cx="34644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dirty="0"/>
              <a:t>Geen voorkeur is of geen dagdeel aangevinkt of alle 4 de dagdelen aangevinkt</a:t>
            </a:r>
          </a:p>
        </p:txBody>
      </p:sp>
    </p:spTree>
    <p:extLst>
      <p:ext uri="{BB962C8B-B14F-4D97-AF65-F5344CB8AC3E}">
        <p14:creationId xmlns:p14="http://schemas.microsoft.com/office/powerpoint/2010/main" val="2027529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8CF840-8218-45E3-B414-136987CC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797540" cy="769992"/>
          </a:xfrm>
        </p:spPr>
        <p:txBody>
          <a:bodyPr>
            <a:noAutofit/>
          </a:bodyPr>
          <a:lstStyle/>
          <a:p>
            <a:r>
              <a:rPr lang="nl-NL" sz="2800" dirty="0"/>
              <a:t>Ook als men kijkt naar elke optie ansich heeft bij  de ‘Combi’ respondenten de ochtend de voorkeur voor ONLINE, m.n. in het weekend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1BD2919-30A7-456C-BF35-4149104317A7}"/>
              </a:ext>
            </a:extLst>
          </p:cNvPr>
          <p:cNvSpPr txBox="1"/>
          <p:nvPr/>
        </p:nvSpPr>
        <p:spPr>
          <a:xfrm>
            <a:off x="754912" y="6385152"/>
            <a:ext cx="50545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18, filter vraag 17 op voorkeur voor Combinatie (n=237), onlogische combinaties en geen voorkeur uitgesloten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3731BA4C-82C6-46F4-B8B0-B1570F0B55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0194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3689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2139338-B1FE-477A-AAC7-EE2F254BC6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22257"/>
            <a:ext cx="105156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Bij de leden die uitsluitend ONLINE hebben gereserveerd in de testperiode geeft nog zo’n 31% aan voorkeur te hebben voor de combinatie van ONLINE/INLOPEN  </a:t>
            </a:r>
          </a:p>
        </p:txBody>
      </p:sp>
      <p:graphicFrame>
        <p:nvGraphicFramePr>
          <p:cNvPr id="19" name="Tijdelijke aanduiding voor inhoud 18">
            <a:extLst>
              <a:ext uri="{FF2B5EF4-FFF2-40B4-BE49-F238E27FC236}">
                <a16:creationId xmlns:a16="http://schemas.microsoft.com/office/drawing/2014/main" id="{0895224B-CA8D-46EA-BF06-6058F90DE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422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kstvak 8">
            <a:extLst>
              <a:ext uri="{FF2B5EF4-FFF2-40B4-BE49-F238E27FC236}">
                <a16:creationId xmlns:a16="http://schemas.microsoft.com/office/drawing/2014/main" id="{C396717D-2FAE-474C-9F1B-4A9D648192C2}"/>
              </a:ext>
            </a:extLst>
          </p:cNvPr>
          <p:cNvSpPr txBox="1"/>
          <p:nvPr/>
        </p:nvSpPr>
        <p:spPr>
          <a:xfrm>
            <a:off x="754912" y="6385152"/>
            <a:ext cx="712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13, 17</a:t>
            </a:r>
          </a:p>
        </p:txBody>
      </p:sp>
    </p:spTree>
    <p:extLst>
      <p:ext uri="{BB962C8B-B14F-4D97-AF65-F5344CB8AC3E}">
        <p14:creationId xmlns:p14="http://schemas.microsoft.com/office/powerpoint/2010/main" val="1350560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2139338-B1FE-477A-AAC7-EE2F254BC6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10056"/>
            <a:ext cx="105156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Jongere leden hebben iets grotere voorkeur voor ONLINE reserveren</a:t>
            </a:r>
          </a:p>
        </p:txBody>
      </p:sp>
      <p:graphicFrame>
        <p:nvGraphicFramePr>
          <p:cNvPr id="19" name="Tijdelijke aanduiding voor inhoud 18">
            <a:extLst>
              <a:ext uri="{FF2B5EF4-FFF2-40B4-BE49-F238E27FC236}">
                <a16:creationId xmlns:a16="http://schemas.microsoft.com/office/drawing/2014/main" id="{0895224B-CA8D-46EA-BF06-6058F90DE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4660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kstvak 8">
            <a:extLst>
              <a:ext uri="{FF2B5EF4-FFF2-40B4-BE49-F238E27FC236}">
                <a16:creationId xmlns:a16="http://schemas.microsoft.com/office/drawing/2014/main" id="{C396717D-2FAE-474C-9F1B-4A9D648192C2}"/>
              </a:ext>
            </a:extLst>
          </p:cNvPr>
          <p:cNvSpPr txBox="1"/>
          <p:nvPr/>
        </p:nvSpPr>
        <p:spPr>
          <a:xfrm>
            <a:off x="754912" y="6385152"/>
            <a:ext cx="712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13, 17</a:t>
            </a:r>
          </a:p>
        </p:txBody>
      </p:sp>
    </p:spTree>
    <p:extLst>
      <p:ext uri="{BB962C8B-B14F-4D97-AF65-F5344CB8AC3E}">
        <p14:creationId xmlns:p14="http://schemas.microsoft.com/office/powerpoint/2010/main" val="2571155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2139338-B1FE-477A-AAC7-EE2F254BC6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510056"/>
            <a:ext cx="105156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Voorkeur ONLINE reserveren is groter bij de ‘recentere’ leden</a:t>
            </a:r>
          </a:p>
        </p:txBody>
      </p:sp>
      <p:graphicFrame>
        <p:nvGraphicFramePr>
          <p:cNvPr id="19" name="Tijdelijke aanduiding voor inhoud 18">
            <a:extLst>
              <a:ext uri="{FF2B5EF4-FFF2-40B4-BE49-F238E27FC236}">
                <a16:creationId xmlns:a16="http://schemas.microsoft.com/office/drawing/2014/main" id="{0895224B-CA8D-46EA-BF06-6058F90DE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6994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C3DEBB3C-707C-47F3-B1F1-9A2F9517D26A}"/>
              </a:ext>
            </a:extLst>
          </p:cNvPr>
          <p:cNvSpPr txBox="1"/>
          <p:nvPr/>
        </p:nvSpPr>
        <p:spPr>
          <a:xfrm>
            <a:off x="754912" y="6385152"/>
            <a:ext cx="712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14, 17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60EBC63-D1D7-4BFD-AA9E-D636579871A0}"/>
              </a:ext>
            </a:extLst>
          </p:cNvPr>
          <p:cNvSpPr txBox="1"/>
          <p:nvPr/>
        </p:nvSpPr>
        <p:spPr>
          <a:xfrm>
            <a:off x="838200" y="1084740"/>
            <a:ext cx="96242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/>
              <a:t>NB: Leden die &lt;=2 jaar lid zijn hebben vanwege COVID-19 ook weinig to</a:t>
            </a:r>
            <a:r>
              <a:rPr lang="nl-NL" dirty="0"/>
              <a:t>t geen ervaring kunnen opdoen met INLOPEN</a:t>
            </a:r>
          </a:p>
        </p:txBody>
      </p:sp>
    </p:spTree>
    <p:extLst>
      <p:ext uri="{BB962C8B-B14F-4D97-AF65-F5344CB8AC3E}">
        <p14:creationId xmlns:p14="http://schemas.microsoft.com/office/powerpoint/2010/main" val="121682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04169EE-6127-4978-BF33-DC2DA0716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Toelichting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BBD52256-F830-4D57-9424-95CFACBE7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nl-NL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nquête naar de gebruikte reserveringssystematiek bij GC Anderstein voor het verkrijgen van starttijden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000" dirty="0">
                <a:latin typeface="Calibri" panose="020F0502020204030204" pitchFamily="34" charset="0"/>
                <a:ea typeface="Calibri" panose="020F0502020204030204" pitchFamily="34" charset="0"/>
              </a:rPr>
              <a:t>Ervaringen testperiodes</a:t>
            </a:r>
          </a:p>
          <a:p>
            <a:pPr lvl="1"/>
            <a:r>
              <a:rPr lang="nl-NL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Testperiode-1 (</a:t>
            </a:r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14 juni t/m 1 augustus): 	werkdagen ‘s ochtends en ’s avonds ONLINE reserveren, en van 13.00 - 17.00 uur INLOPEN; 				in de weekenden uitsluitend ONLINE reserveren</a:t>
            </a:r>
          </a:p>
          <a:p>
            <a:pPr lvl="1"/>
            <a:r>
              <a:rPr lang="nl-NL" sz="1400" dirty="0">
                <a:latin typeface="Calibri" panose="020F0502020204030204" pitchFamily="34" charset="0"/>
              </a:rPr>
              <a:t>Testperiode-2 (vanaf 2 augustus):	werkdagen INLOPEN; 										i</a:t>
            </a:r>
            <a:r>
              <a:rPr lang="nl-NL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 de weekenden uitsluitend ONLINE reserveren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800" dirty="0">
                <a:latin typeface="Calibri" panose="020F0502020204030204" pitchFamily="34" charset="0"/>
              </a:rPr>
              <a:t>Voorkeuren reserveringssystematiek</a:t>
            </a:r>
          </a:p>
          <a:p>
            <a:pPr marL="342900" indent="-342900">
              <a:buFont typeface="+mj-lt"/>
              <a:buAutoNum type="arabicPeriod"/>
            </a:pPr>
            <a:endParaRPr lang="nl-NL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800" dirty="0">
                <a:latin typeface="Calibri" panose="020F0502020204030204" pitchFamily="34" charset="0"/>
              </a:rPr>
              <a:t>ONLINE reserveren = vooraf via de website of app een starttijd boeken</a:t>
            </a:r>
          </a:p>
          <a:p>
            <a:pPr marL="0" indent="0">
              <a:buNone/>
            </a:pPr>
            <a:r>
              <a:rPr lang="nl-NL" sz="1800" dirty="0">
                <a:latin typeface="Calibri" panose="020F0502020204030204" pitchFamily="34" charset="0"/>
              </a:rPr>
              <a:t>INLOPEN = op de dag zelf naar de club komen en bij de receptie een starttijd krijgen</a:t>
            </a:r>
          </a:p>
        </p:txBody>
      </p:sp>
    </p:spTree>
    <p:extLst>
      <p:ext uri="{BB962C8B-B14F-4D97-AF65-F5344CB8AC3E}">
        <p14:creationId xmlns:p14="http://schemas.microsoft.com/office/powerpoint/2010/main" val="2011201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2139338-B1FE-477A-AAC7-EE2F254BC6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16157"/>
            <a:ext cx="105156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Bij langere reistijd neemt voorkeur voor ONLINE reserveren iets toe</a:t>
            </a:r>
            <a:br>
              <a:rPr lang="nl-NL" sz="2800" dirty="0"/>
            </a:br>
            <a:r>
              <a:rPr lang="nl-NL" sz="2800" dirty="0"/>
              <a:t>Verschillen zijn echter niet groot</a:t>
            </a:r>
          </a:p>
        </p:txBody>
      </p:sp>
      <p:graphicFrame>
        <p:nvGraphicFramePr>
          <p:cNvPr id="19" name="Tijdelijke aanduiding voor inhoud 18">
            <a:extLst>
              <a:ext uri="{FF2B5EF4-FFF2-40B4-BE49-F238E27FC236}">
                <a16:creationId xmlns:a16="http://schemas.microsoft.com/office/drawing/2014/main" id="{0895224B-CA8D-46EA-BF06-6058F90DE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5795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4C17881C-DA83-4C2B-8CDD-1E63E3EA4A57}"/>
              </a:ext>
            </a:extLst>
          </p:cNvPr>
          <p:cNvSpPr txBox="1"/>
          <p:nvPr/>
        </p:nvSpPr>
        <p:spPr>
          <a:xfrm>
            <a:off x="754912" y="6385152"/>
            <a:ext cx="712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15, 17</a:t>
            </a:r>
          </a:p>
        </p:txBody>
      </p:sp>
    </p:spTree>
    <p:extLst>
      <p:ext uri="{BB962C8B-B14F-4D97-AF65-F5344CB8AC3E}">
        <p14:creationId xmlns:p14="http://schemas.microsoft.com/office/powerpoint/2010/main" val="782345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9CF169-3C51-489D-B679-8447DBC04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Toelichting voorkeur reserveringssystematiek</a:t>
            </a:r>
            <a:br>
              <a:rPr lang="nl-NL" sz="2800" dirty="0"/>
            </a:br>
            <a:r>
              <a:rPr lang="nl-NL" sz="1400" dirty="0"/>
              <a:t>bloemlezing</a:t>
            </a:r>
            <a:endParaRPr lang="nl-NL" sz="2800" dirty="0"/>
          </a:p>
        </p:txBody>
      </p:sp>
      <p:graphicFrame>
        <p:nvGraphicFramePr>
          <p:cNvPr id="5" name="Tabel 12">
            <a:extLst>
              <a:ext uri="{FF2B5EF4-FFF2-40B4-BE49-F238E27FC236}">
                <a16:creationId xmlns:a16="http://schemas.microsoft.com/office/drawing/2014/main" id="{10946936-4E94-4429-B800-334AAC3B62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302904"/>
              </p:ext>
            </p:extLst>
          </p:nvPr>
        </p:nvGraphicFramePr>
        <p:xfrm>
          <a:off x="838200" y="1825625"/>
          <a:ext cx="10515600" cy="25908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856606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</a:tblGrid>
              <a:tr h="256452">
                <a:tc>
                  <a:txBody>
                    <a:bodyPr/>
                    <a:lstStyle/>
                    <a:p>
                      <a:pPr algn="l"/>
                      <a:r>
                        <a:rPr lang="nl-NL" dirty="0"/>
                        <a:t>ONLINE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INLOPEN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COMBINATIE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362050"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Geen wachttijd</a:t>
                      </a:r>
                    </a:p>
                    <a:p>
                      <a:pPr algn="l"/>
                      <a:r>
                        <a:rPr lang="nl-NL" sz="1400" dirty="0"/>
                        <a:t>In te plannen</a:t>
                      </a:r>
                    </a:p>
                    <a:p>
                      <a:pPr algn="l"/>
                      <a:r>
                        <a:rPr lang="nl-NL" sz="1400" dirty="0"/>
                        <a:t>Zekerheid</a:t>
                      </a:r>
                    </a:p>
                    <a:p>
                      <a:pPr algn="l"/>
                      <a:r>
                        <a:rPr lang="nl-NL" sz="1400" dirty="0"/>
                        <a:t>Bij drukte een must</a:t>
                      </a:r>
                    </a:p>
                    <a:p>
                      <a:pPr algn="l"/>
                      <a:r>
                        <a:rPr lang="nl-NL" sz="1400" dirty="0"/>
                        <a:t>‘Modern’, past bij jonge werkenden leden</a:t>
                      </a:r>
                    </a:p>
                    <a:p>
                      <a:pPr algn="l"/>
                      <a:endParaRPr lang="nl-NL" sz="1400" dirty="0"/>
                    </a:p>
                    <a:p>
                      <a:pPr algn="l"/>
                      <a:endParaRPr lang="nl-NL" sz="1400" dirty="0"/>
                    </a:p>
                    <a:p>
                      <a:pPr algn="l"/>
                      <a:endParaRPr lang="nl-NL" sz="1400" dirty="0"/>
                    </a:p>
                    <a:p>
                      <a:pPr algn="l"/>
                      <a:endParaRPr lang="nl-NL" sz="1400" dirty="0"/>
                    </a:p>
                    <a:p>
                      <a:pPr algn="l"/>
                      <a:endParaRPr lang="nl-NL" sz="1400" dirty="0"/>
                    </a:p>
                  </a:txBody>
                  <a:tcPr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/>
                        <a:t>Reden om lid te worden</a:t>
                      </a:r>
                    </a:p>
                    <a:p>
                      <a:pPr algn="l"/>
                      <a:r>
                        <a:rPr lang="nl-NL" sz="1400" b="0" dirty="0"/>
                        <a:t>Behoud charme inlopen</a:t>
                      </a:r>
                    </a:p>
                    <a:p>
                      <a:pPr algn="l"/>
                      <a:r>
                        <a:rPr lang="nl-NL" sz="1400" b="0" dirty="0"/>
                        <a:t>Receptie kan goed beoordelen wat er mogelijk is, meer mogelijkheden dan alleen bij online</a:t>
                      </a:r>
                    </a:p>
                    <a:p>
                      <a:pPr algn="l"/>
                      <a:r>
                        <a:rPr lang="nl-NL" sz="1400" b="0" dirty="0"/>
                        <a:t>Niet dagen van te voren op je telefoon hoeven te turen om plekje te vinden</a:t>
                      </a:r>
                    </a:p>
                    <a:p>
                      <a:pPr algn="l"/>
                      <a:r>
                        <a:rPr lang="nl-NL" sz="1400" b="0" dirty="0"/>
                        <a:t>Geen ‘fake’ reserveren mogelijk</a:t>
                      </a:r>
                    </a:p>
                    <a:p>
                      <a:pPr algn="l"/>
                      <a:r>
                        <a:rPr lang="nl-NL" sz="1400" b="0" dirty="0"/>
                        <a:t>Geeft meer clubgevoel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/>
                        <a:t>Geeft inzicht en vermijd wachttijden</a:t>
                      </a:r>
                    </a:p>
                    <a:p>
                      <a:pPr algn="l"/>
                      <a:r>
                        <a:rPr lang="nl-NL" sz="1400" b="0" dirty="0"/>
                        <a:t>Maakt keuze mogelijk</a:t>
                      </a:r>
                    </a:p>
                    <a:p>
                      <a:pPr algn="l"/>
                      <a:r>
                        <a:rPr lang="nl-NL" sz="1400" b="0" dirty="0"/>
                        <a:t>Bij voorkeur in de ochtend Online</a:t>
                      </a:r>
                    </a:p>
                    <a:p>
                      <a:pPr algn="l"/>
                      <a:r>
                        <a:rPr lang="nl-NL" sz="1400" b="0" dirty="0"/>
                        <a:t>Hybride is het meest eerlijk voor alle leden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</a:tbl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2273788C-EA9E-404B-8856-A772CA3DF339}"/>
              </a:ext>
            </a:extLst>
          </p:cNvPr>
          <p:cNvSpPr txBox="1"/>
          <p:nvPr/>
        </p:nvSpPr>
        <p:spPr>
          <a:xfrm>
            <a:off x="754912" y="6385152"/>
            <a:ext cx="5613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19</a:t>
            </a:r>
          </a:p>
        </p:txBody>
      </p:sp>
    </p:spTree>
    <p:extLst>
      <p:ext uri="{BB962C8B-B14F-4D97-AF65-F5344CB8AC3E}">
        <p14:creationId xmlns:p14="http://schemas.microsoft.com/office/powerpoint/2010/main" val="3287179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C37845-AFEB-4053-9D84-D00186F9C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Aandachtspunten/Suggesties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A260C2-FD02-4DC9-92CA-448D2CAA9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400" dirty="0"/>
              <a:t>Meer inloopmogelijkheden in weekend, vaak Online al snel volgelopen</a:t>
            </a:r>
          </a:p>
          <a:p>
            <a:r>
              <a:rPr lang="nl-NL" sz="1400" dirty="0"/>
              <a:t>Houd ook enkele flights beschikbaar voor reservering met gasten tijdens Inlopen (ook in de middag)</a:t>
            </a:r>
          </a:p>
          <a:p>
            <a:r>
              <a:rPr lang="nl-NL" sz="1400" dirty="0"/>
              <a:t>Limiteer aantal Online reserveringen per persoon</a:t>
            </a:r>
          </a:p>
          <a:p>
            <a:r>
              <a:rPr lang="nl-NL" sz="1400" dirty="0"/>
              <a:t>Bestraf No Show bij Online reserveringen</a:t>
            </a:r>
          </a:p>
          <a:p>
            <a:r>
              <a:rPr lang="nl-NL" sz="1400" dirty="0"/>
              <a:t>Pak ‘handdoekje leggen’ aan, </a:t>
            </a:r>
          </a:p>
          <a:p>
            <a:r>
              <a:rPr lang="nl-NL" sz="1400" dirty="0"/>
              <a:t>Let op  1-bal reserveringen die baan bezet houden in systeem en als handdoekje gebruikt worden: bijboeken mogelijk of alleen ‘meer-bal’ reserveringen, maar ook alleen spelen moet mogelijk blijven</a:t>
            </a:r>
          </a:p>
          <a:p>
            <a:r>
              <a:rPr lang="nl-NL" sz="1400" dirty="0"/>
              <a:t>Op drukke tijden Online reserveren, maak systeem flexibel</a:t>
            </a:r>
          </a:p>
          <a:p>
            <a:r>
              <a:rPr lang="nl-NL" sz="1400" dirty="0"/>
              <a:t>3 Reserveringen mogelijk maken</a:t>
            </a:r>
          </a:p>
          <a:p>
            <a:r>
              <a:rPr lang="nl-NL" sz="1400" dirty="0"/>
              <a:t>Starttijden minder kort op elkaar</a:t>
            </a:r>
          </a:p>
          <a:p>
            <a:r>
              <a:rPr lang="nl-NL" sz="1400" dirty="0"/>
              <a:t>Houd het systeem simpel en consistent</a:t>
            </a:r>
          </a:p>
          <a:p>
            <a:r>
              <a:rPr lang="nl-NL" sz="1400" dirty="0"/>
              <a:t>Ook bij inlopen, bezetting van de baan kunnen zien op app</a:t>
            </a:r>
          </a:p>
          <a:p>
            <a:r>
              <a:rPr lang="nl-NL" sz="1400" dirty="0"/>
              <a:t>4-ballen alleen na 14.00 uur</a:t>
            </a:r>
          </a:p>
          <a:p>
            <a:endParaRPr lang="nl-NL" sz="1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83642F5-DC21-4C9D-B02A-48E8196368DC}"/>
              </a:ext>
            </a:extLst>
          </p:cNvPr>
          <p:cNvSpPr txBox="1"/>
          <p:nvPr/>
        </p:nvSpPr>
        <p:spPr>
          <a:xfrm>
            <a:off x="754912" y="6385152"/>
            <a:ext cx="7120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19, 20</a:t>
            </a:r>
          </a:p>
        </p:txBody>
      </p:sp>
    </p:spTree>
    <p:extLst>
      <p:ext uri="{BB962C8B-B14F-4D97-AF65-F5344CB8AC3E}">
        <p14:creationId xmlns:p14="http://schemas.microsoft.com/office/powerpoint/2010/main" val="849654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44B8E0-ED08-4E3E-BEC9-7E322A17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Enquête vragen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B8F83ED-2451-4F0F-B0D6-583BBEAD5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69335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44B8E0-ED08-4E3E-BEC9-7E322A17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Vragen Ervaring Testperioden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222C0DB-03A3-4A5C-9197-F964B4734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vaak heeft u gemiddeld gespeeld in de periode vanaf 14 juni? Het gaat hier om ‘vrij’ spelen, dus exclusief aan uw deelname aan georganiseerde wedstrijden.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heeft u in de periode na 14 juni uw starttijden verkregen? </a:t>
            </a: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Testperiode-1 (</a:t>
            </a: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 juni t/m 1 augustus): tijdens werkdagen ‘s ochtends en ’s avonds ONLINE reserveren, en van 13.00 - 17.00 uur INLOPEN; in de weekenden uitsluitend ONLINE reserveren. </a:t>
            </a: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Kunt u aangeven hoe prettig u dit systeem heeft ervaren? Kies 0 indien u hier geen ervaring mee heeft en niet gespeeld heeft in deze periode.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kunt hier eventuele opmerkingen maken m.b.t. het verkrijgen van een starttijd zoals we die van 14 juni t/m 1 augustus hebben gekend.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Testperiode-2: </a:t>
            </a: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(na 2 augustus): </a:t>
            </a: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tijdens werkdagen INLOPEN en in de weekenden ONLINE reserveren. Kunt u aangeven hoe prettig u dit systeem heeft ervaren? Kies 0 indien u hier geen ervaring mee heeft en niet gespeeld heeft in deze periode.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kunt hier eventuele opmerkingen maken m.b.t. het verkrijgen van een starttijd zoals we die na 2 augustus hebben gekend.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tevreden bent u over het ONLINE reserveren?</a:t>
            </a: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Kies 0 indien u hier geen ervaring mee heeft.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kunt hier eventuele opmerkingen maken m.b.t. het ONLINE reserveren. </a:t>
            </a:r>
            <a:endParaRPr lang="nl-NL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Hoe tevreden bent u over het INLOPEN? Kies 0 indien u hier geen ervaring mee heeft.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kunt hier eventuele opmerkingen maken m.b.t. het INLOPEN.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Heeft u ongeacht de reserveringsmethode door u gebruikt wel in de afgelopen maanden de speelfrequentie kunnen bereiken die u ambieert en ook gewend bent aan te houden?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Indien u bij vraag 11 Nee heeft ingevuld, wat is daarvan de reden?</a:t>
            </a:r>
          </a:p>
          <a:p>
            <a:pPr>
              <a:buFont typeface="+mj-lt"/>
              <a:buAutoNum type="arabicPeriod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8101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44B8E0-ED08-4E3E-BEC9-7E322A17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Vragen Voorkeur Reserveringssystematiek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222C0DB-03A3-4A5C-9197-F964B4734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is uw leeftijd?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lang bent u lid van GC Anderstein?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Hoe lang bent u in de regel onderweg om naar de club te komen?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Kunt u aangeven wanneer u bij voorkeur speelt? Er zijn meerdere antwoorden mogelijk.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Welke van onderstaande mogelijkheden zou uw voorkeur hebben voor het verkrijgen van een starttijd?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Indien u voorkeur uitgaat naar een combinatie van INLOPEN en ONLINE reserveren: welke van de volgende mogelijkheden heeft dan uw voorkeur? Kruis uw voorkeuren aan; meerdere antwoorden mogelijk.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kunt hier eventuele toelichting en/of opmerkingen t.a.v. uw voorkeur geven.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3"/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Wat zou u verder nog willen opmerken ten aanzien van het boeken van starttijden bij GC Anderstein? Wij zijn geïnteresseerd in uw mening. Wees a.u.b. kort en bondig.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13"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6562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44B8E0-ED08-4E3E-BEC9-7E322A17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Karakteristieken Respondenten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B8F83ED-2451-4F0F-B0D6-583BBEAD5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5890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545FB37D-4032-4C0C-BA81-F55AD00F2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Karakteristieken van de respondenten</a:t>
            </a:r>
          </a:p>
        </p:txBody>
      </p:sp>
      <p:graphicFrame>
        <p:nvGraphicFramePr>
          <p:cNvPr id="12" name="Tabel 12">
            <a:extLst>
              <a:ext uri="{FF2B5EF4-FFF2-40B4-BE49-F238E27FC236}">
                <a16:creationId xmlns:a16="http://schemas.microsoft.com/office/drawing/2014/main" id="{FD5D2DE3-DB72-4BF0-9D07-CED7BC39684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772312"/>
              </p:ext>
            </p:extLst>
          </p:nvPr>
        </p:nvGraphicFramePr>
        <p:xfrm>
          <a:off x="838200" y="1368425"/>
          <a:ext cx="4935279" cy="914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120331">
                  <a:extLst>
                    <a:ext uri="{9D8B030D-6E8A-4147-A177-3AD203B41FA5}">
                      <a16:colId xmlns:a16="http://schemas.microsoft.com/office/drawing/2014/main" val="3945982409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</a:tblGrid>
              <a:tr h="180753"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180753">
                <a:tc>
                  <a:txBody>
                    <a:bodyPr/>
                    <a:lstStyle/>
                    <a:p>
                      <a:r>
                        <a:rPr lang="nl-NL" sz="1400" dirty="0"/>
                        <a:t>Uitgestuurd per 3 september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1.295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  <a:tr h="180753">
                <a:tc>
                  <a:txBody>
                    <a:bodyPr/>
                    <a:lstStyle/>
                    <a:p>
                      <a:r>
                        <a:rPr lang="nl-NL" sz="1400" dirty="0"/>
                        <a:t>Ontvangen t/m 13 september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644*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263991"/>
                  </a:ext>
                </a:extLst>
              </a:tr>
            </a:tbl>
          </a:graphicData>
        </a:graphic>
      </p:graphicFrame>
      <p:graphicFrame>
        <p:nvGraphicFramePr>
          <p:cNvPr id="15" name="Tabel 12">
            <a:extLst>
              <a:ext uri="{FF2B5EF4-FFF2-40B4-BE49-F238E27FC236}">
                <a16:creationId xmlns:a16="http://schemas.microsoft.com/office/drawing/2014/main" id="{971039C4-47B7-4468-9EA2-B5F5BE94A1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357915"/>
              </p:ext>
            </p:extLst>
          </p:nvPr>
        </p:nvGraphicFramePr>
        <p:xfrm>
          <a:off x="6096000" y="1368425"/>
          <a:ext cx="4935278" cy="18288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120330">
                  <a:extLst>
                    <a:ext uri="{9D8B030D-6E8A-4147-A177-3AD203B41FA5}">
                      <a16:colId xmlns:a16="http://schemas.microsoft.com/office/drawing/2014/main" val="3945982409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</a:tblGrid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Leeftijd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%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&lt;= 23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24-49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619263991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50-64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31,2%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2197671685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65-74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291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45,2%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2695595378"/>
                  </a:ext>
                </a:extLst>
              </a:tr>
              <a:tr h="183412">
                <a:tc>
                  <a:txBody>
                    <a:bodyPr/>
                    <a:lstStyle/>
                    <a:p>
                      <a:r>
                        <a:rPr lang="nl-NL" sz="1400" dirty="0"/>
                        <a:t>&gt;= 75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18,3%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1419933375"/>
                  </a:ext>
                </a:extLst>
              </a:tr>
            </a:tbl>
          </a:graphicData>
        </a:graphic>
      </p:graphicFrame>
      <p:graphicFrame>
        <p:nvGraphicFramePr>
          <p:cNvPr id="16" name="Tabel 12">
            <a:extLst>
              <a:ext uri="{FF2B5EF4-FFF2-40B4-BE49-F238E27FC236}">
                <a16:creationId xmlns:a16="http://schemas.microsoft.com/office/drawing/2014/main" id="{9C529724-965F-458A-A6D9-E77EA8C690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660400"/>
              </p:ext>
            </p:extLst>
          </p:nvPr>
        </p:nvGraphicFramePr>
        <p:xfrm>
          <a:off x="838201" y="3589522"/>
          <a:ext cx="4935278" cy="15240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120330">
                  <a:extLst>
                    <a:ext uri="{9D8B030D-6E8A-4147-A177-3AD203B41FA5}">
                      <a16:colId xmlns:a16="http://schemas.microsoft.com/office/drawing/2014/main" val="3945982409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</a:tblGrid>
              <a:tr h="177357">
                <a:tc>
                  <a:txBody>
                    <a:bodyPr/>
                    <a:lstStyle/>
                    <a:p>
                      <a:r>
                        <a:rPr lang="nl-NL" sz="1400" dirty="0"/>
                        <a:t>Duur lidmaatschap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%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177357">
                <a:tc>
                  <a:txBody>
                    <a:bodyPr/>
                    <a:lstStyle/>
                    <a:p>
                      <a:r>
                        <a:rPr lang="nl-NL" sz="1400" dirty="0"/>
                        <a:t>&lt;=2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  <a:tr h="177357">
                <a:tc>
                  <a:txBody>
                    <a:bodyPr/>
                    <a:lstStyle/>
                    <a:p>
                      <a:r>
                        <a:rPr lang="nl-NL" sz="1400" dirty="0"/>
                        <a:t>3-10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267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619263991"/>
                  </a:ext>
                </a:extLst>
              </a:tr>
              <a:tr h="177357">
                <a:tc>
                  <a:txBody>
                    <a:bodyPr/>
                    <a:lstStyle/>
                    <a:p>
                      <a:r>
                        <a:rPr lang="nl-NL" sz="1400" dirty="0"/>
                        <a:t>11-20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167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2197671685"/>
                  </a:ext>
                </a:extLst>
              </a:tr>
              <a:tr h="177357">
                <a:tc>
                  <a:txBody>
                    <a:bodyPr/>
                    <a:lstStyle/>
                    <a:p>
                      <a:r>
                        <a:rPr lang="nl-NL" sz="1400" dirty="0"/>
                        <a:t>&gt;20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23,6%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1419933375"/>
                  </a:ext>
                </a:extLst>
              </a:tr>
            </a:tbl>
          </a:graphicData>
        </a:graphic>
      </p:graphicFrame>
      <p:graphicFrame>
        <p:nvGraphicFramePr>
          <p:cNvPr id="19" name="Tabel 12">
            <a:extLst>
              <a:ext uri="{FF2B5EF4-FFF2-40B4-BE49-F238E27FC236}">
                <a16:creationId xmlns:a16="http://schemas.microsoft.com/office/drawing/2014/main" id="{A39EA0A5-ED5B-4DD6-8F25-B7B913790E3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61220396"/>
              </p:ext>
            </p:extLst>
          </p:nvPr>
        </p:nvGraphicFramePr>
        <p:xfrm>
          <a:off x="6096001" y="3589522"/>
          <a:ext cx="4935278" cy="15240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120330">
                  <a:extLst>
                    <a:ext uri="{9D8B030D-6E8A-4147-A177-3AD203B41FA5}">
                      <a16:colId xmlns:a16="http://schemas.microsoft.com/office/drawing/2014/main" val="3945982409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907474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</a:tblGrid>
              <a:tr h="167106">
                <a:tc>
                  <a:txBody>
                    <a:bodyPr/>
                    <a:lstStyle/>
                    <a:p>
                      <a:r>
                        <a:rPr lang="nl-NL" sz="1400" dirty="0"/>
                        <a:t>Reistijd naar GC Anderstein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%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167106">
                <a:tc>
                  <a:txBody>
                    <a:bodyPr/>
                    <a:lstStyle/>
                    <a:p>
                      <a:r>
                        <a:rPr lang="nl-NL" sz="1400" dirty="0"/>
                        <a:t>&lt;= 15 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37,0%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  <a:tr h="167106">
                <a:tc>
                  <a:txBody>
                    <a:bodyPr/>
                    <a:lstStyle/>
                    <a:p>
                      <a:r>
                        <a:rPr lang="nl-NL" sz="1400" dirty="0"/>
                        <a:t>16-30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356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55,3%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619263991"/>
                  </a:ext>
                </a:extLst>
              </a:tr>
              <a:tr h="167106">
                <a:tc>
                  <a:txBody>
                    <a:bodyPr/>
                    <a:lstStyle/>
                    <a:p>
                      <a:r>
                        <a:rPr lang="nl-NL" sz="1400" dirty="0"/>
                        <a:t>31-60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7,6%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2197671685"/>
                  </a:ext>
                </a:extLst>
              </a:tr>
              <a:tr h="167106">
                <a:tc>
                  <a:txBody>
                    <a:bodyPr/>
                    <a:lstStyle/>
                    <a:p>
                      <a:r>
                        <a:rPr lang="nl-NL" sz="1400" dirty="0"/>
                        <a:t>&gt; 60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0,2%</a:t>
                      </a:r>
                    </a:p>
                  </a:txBody>
                  <a:tcPr marL="9525" marR="114300" marT="9525" marB="0" anchor="ctr"/>
                </a:tc>
                <a:extLst>
                  <a:ext uri="{0D108BD9-81ED-4DB2-BD59-A6C34878D82A}">
                    <a16:rowId xmlns:a16="http://schemas.microsoft.com/office/drawing/2014/main" val="2695595378"/>
                  </a:ext>
                </a:extLst>
              </a:tr>
            </a:tbl>
          </a:graphicData>
        </a:graphic>
      </p:graphicFrame>
      <p:sp>
        <p:nvSpPr>
          <p:cNvPr id="2" name="Tekstvak 1">
            <a:extLst>
              <a:ext uri="{FF2B5EF4-FFF2-40B4-BE49-F238E27FC236}">
                <a16:creationId xmlns:a16="http://schemas.microsoft.com/office/drawing/2014/main" id="{E2C47343-F7AC-4BC1-A968-F43545EE05C8}"/>
              </a:ext>
            </a:extLst>
          </p:cNvPr>
          <p:cNvSpPr txBox="1"/>
          <p:nvPr/>
        </p:nvSpPr>
        <p:spPr>
          <a:xfrm>
            <a:off x="754912" y="6385152"/>
            <a:ext cx="8435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13,14,15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A8AA034-7E99-4CB0-ADAF-7F63A9D9A278}"/>
              </a:ext>
            </a:extLst>
          </p:cNvPr>
          <p:cNvSpPr txBox="1"/>
          <p:nvPr/>
        </p:nvSpPr>
        <p:spPr>
          <a:xfrm>
            <a:off x="838200" y="2406748"/>
            <a:ext cx="49391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/>
              <a:t>* Nb niet geschoond voor meervoudige inzendingen via zelfde emailadres; ca.4% van totaal </a:t>
            </a:r>
          </a:p>
        </p:txBody>
      </p:sp>
    </p:spTree>
    <p:extLst>
      <p:ext uri="{BB962C8B-B14F-4D97-AF65-F5344CB8AC3E}">
        <p14:creationId xmlns:p14="http://schemas.microsoft.com/office/powerpoint/2010/main" val="136334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el 22">
            <a:extLst>
              <a:ext uri="{FF2B5EF4-FFF2-40B4-BE49-F238E27FC236}">
                <a16:creationId xmlns:a16="http://schemas.microsoft.com/office/drawing/2014/main" id="{A6DF56D3-1B41-4E52-BAA2-085429233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45110" cy="889516"/>
          </a:xfrm>
        </p:spPr>
        <p:txBody>
          <a:bodyPr>
            <a:normAutofit/>
          </a:bodyPr>
          <a:lstStyle/>
          <a:p>
            <a:r>
              <a:rPr lang="nl-NL" sz="2800" dirty="0"/>
              <a:t>Bij voorkeur wordt in de ochtend gespeeld; in de weekenden is er meer voorkeur om in de middag spelen</a:t>
            </a:r>
          </a:p>
        </p:txBody>
      </p:sp>
      <p:graphicFrame>
        <p:nvGraphicFramePr>
          <p:cNvPr id="18" name="Tijdelijke aanduiding voor inhoud 10">
            <a:extLst>
              <a:ext uri="{FF2B5EF4-FFF2-40B4-BE49-F238E27FC236}">
                <a16:creationId xmlns:a16="http://schemas.microsoft.com/office/drawing/2014/main" id="{E80606BD-5777-47AB-AF87-0E6EFFCF208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20034125"/>
              </p:ext>
            </p:extLst>
          </p:nvPr>
        </p:nvGraphicFramePr>
        <p:xfrm>
          <a:off x="838200" y="1572031"/>
          <a:ext cx="3765698" cy="3713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Tijdelijke aanduiding voor inhoud 21">
            <a:extLst>
              <a:ext uri="{FF2B5EF4-FFF2-40B4-BE49-F238E27FC236}">
                <a16:creationId xmlns:a16="http://schemas.microsoft.com/office/drawing/2014/main" id="{A12D6490-8E8C-483E-AA80-D8299298CA8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1097206"/>
              </p:ext>
            </p:extLst>
          </p:nvPr>
        </p:nvGraphicFramePr>
        <p:xfrm>
          <a:off x="5454502" y="1825625"/>
          <a:ext cx="589929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kstvak 11">
            <a:extLst>
              <a:ext uri="{FF2B5EF4-FFF2-40B4-BE49-F238E27FC236}">
                <a16:creationId xmlns:a16="http://schemas.microsoft.com/office/drawing/2014/main" id="{0E14A9CE-9B80-47AB-A860-B6BD0C99F49E}"/>
              </a:ext>
            </a:extLst>
          </p:cNvPr>
          <p:cNvSpPr txBox="1"/>
          <p:nvPr/>
        </p:nvSpPr>
        <p:spPr>
          <a:xfrm>
            <a:off x="754912" y="6385152"/>
            <a:ext cx="1923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16, meerdere antwoorden mogelijk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7ACDCCB-F4A1-47A7-B3EC-ED891BB2F3A0}"/>
              </a:ext>
            </a:extLst>
          </p:cNvPr>
          <p:cNvSpPr txBox="1"/>
          <p:nvPr/>
        </p:nvSpPr>
        <p:spPr>
          <a:xfrm>
            <a:off x="2268040" y="3244334"/>
            <a:ext cx="906017" cy="3693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/>
              <a:t>N = 644</a:t>
            </a:r>
          </a:p>
        </p:txBody>
      </p:sp>
    </p:spTree>
    <p:extLst>
      <p:ext uri="{BB962C8B-B14F-4D97-AF65-F5344CB8AC3E}">
        <p14:creationId xmlns:p14="http://schemas.microsoft.com/office/powerpoint/2010/main" val="291434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44B8E0-ED08-4E3E-BEC9-7E322A17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Ervaringen testperioden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B8F83ED-2451-4F0F-B0D6-583BBEAD5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743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386B1B1-E666-47A9-BDFF-A069F57F2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111991" cy="1109345"/>
          </a:xfrm>
        </p:spPr>
        <p:txBody>
          <a:bodyPr>
            <a:noAutofit/>
          </a:bodyPr>
          <a:lstStyle/>
          <a:p>
            <a:r>
              <a:rPr lang="nl-NL" sz="2800" dirty="0"/>
              <a:t>Ca. 40% van de respondenten heeft alleen ervaring opgedaan met ONLINE reserveren in de testperiode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97CFAB0-CF6C-4305-8A15-BF094664A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14549"/>
            <a:ext cx="5157787" cy="390525"/>
          </a:xfrm>
        </p:spPr>
        <p:txBody>
          <a:bodyPr>
            <a:normAutofit/>
          </a:bodyPr>
          <a:lstStyle/>
          <a:p>
            <a:pPr algn="ctr"/>
            <a:r>
              <a:rPr lang="nl-NL" sz="2000" dirty="0"/>
              <a:t>Speelfrequentie vanaf 14 juni</a:t>
            </a:r>
          </a:p>
        </p:txBody>
      </p:sp>
      <p:graphicFrame>
        <p:nvGraphicFramePr>
          <p:cNvPr id="11" name="Tijdelijke aanduiding voor inhoud 10">
            <a:extLst>
              <a:ext uri="{FF2B5EF4-FFF2-40B4-BE49-F238E27FC236}">
                <a16:creationId xmlns:a16="http://schemas.microsoft.com/office/drawing/2014/main" id="{BD9BAF94-D657-471C-9BD0-88122678F89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1782638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C6039018-E87F-4E7B-ADE4-7BF643704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14549"/>
            <a:ext cx="5183188" cy="390526"/>
          </a:xfrm>
        </p:spPr>
        <p:txBody>
          <a:bodyPr>
            <a:normAutofit/>
          </a:bodyPr>
          <a:lstStyle/>
          <a:p>
            <a:pPr algn="ctr"/>
            <a:r>
              <a:rPr lang="nl-NL" sz="2000" dirty="0"/>
              <a:t>Verkrijgen van starttijden in testperioden</a:t>
            </a:r>
          </a:p>
        </p:txBody>
      </p:sp>
      <p:graphicFrame>
        <p:nvGraphicFramePr>
          <p:cNvPr id="16" name="Tijdelijke aanduiding voor inhoud 15">
            <a:extLst>
              <a:ext uri="{FF2B5EF4-FFF2-40B4-BE49-F238E27FC236}">
                <a16:creationId xmlns:a16="http://schemas.microsoft.com/office/drawing/2014/main" id="{24BA8C80-26EA-4EFF-B6AE-C72F77E5939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79735235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kstvak 7">
            <a:extLst>
              <a:ext uri="{FF2B5EF4-FFF2-40B4-BE49-F238E27FC236}">
                <a16:creationId xmlns:a16="http://schemas.microsoft.com/office/drawing/2014/main" id="{E8D3E02D-6E30-4435-94E2-EC78C9EBE2D9}"/>
              </a:ext>
            </a:extLst>
          </p:cNvPr>
          <p:cNvSpPr txBox="1"/>
          <p:nvPr/>
        </p:nvSpPr>
        <p:spPr>
          <a:xfrm>
            <a:off x="754912" y="6385152"/>
            <a:ext cx="6094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1 ,2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2BFD20A-6DEA-47D3-AC48-DF922A9885E9}"/>
              </a:ext>
            </a:extLst>
          </p:cNvPr>
          <p:cNvSpPr txBox="1"/>
          <p:nvPr/>
        </p:nvSpPr>
        <p:spPr>
          <a:xfrm>
            <a:off x="2965672" y="4162703"/>
            <a:ext cx="906017" cy="3693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/>
              <a:t>N = 644</a:t>
            </a:r>
          </a:p>
        </p:txBody>
      </p:sp>
    </p:spTree>
    <p:extLst>
      <p:ext uri="{BB962C8B-B14F-4D97-AF65-F5344CB8AC3E}">
        <p14:creationId xmlns:p14="http://schemas.microsoft.com/office/powerpoint/2010/main" val="767307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: afgeronde hoeken 18">
            <a:extLst>
              <a:ext uri="{FF2B5EF4-FFF2-40B4-BE49-F238E27FC236}">
                <a16:creationId xmlns:a16="http://schemas.microsoft.com/office/drawing/2014/main" id="{7A5FD67B-BD60-4D23-8DB1-A5E64211CEED}"/>
              </a:ext>
            </a:extLst>
          </p:cNvPr>
          <p:cNvSpPr/>
          <p:nvPr/>
        </p:nvSpPr>
        <p:spPr>
          <a:xfrm>
            <a:off x="774919" y="1753103"/>
            <a:ext cx="10901920" cy="168135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D4BC5A-5E80-4725-9E21-6C91BAD4C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Testperiode-1 werd prettiger ervaren dan Testperiode-2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8A59849F-C9F9-46D6-9183-29A28D84FA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159951"/>
              </p:ext>
            </p:extLst>
          </p:nvPr>
        </p:nvGraphicFramePr>
        <p:xfrm>
          <a:off x="754912" y="3717094"/>
          <a:ext cx="10682176" cy="2668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vak 7">
            <a:extLst>
              <a:ext uri="{FF2B5EF4-FFF2-40B4-BE49-F238E27FC236}">
                <a16:creationId xmlns:a16="http://schemas.microsoft.com/office/drawing/2014/main" id="{29C21AC6-5061-4591-A0C5-34D50AEBBF75}"/>
              </a:ext>
            </a:extLst>
          </p:cNvPr>
          <p:cNvSpPr txBox="1"/>
          <p:nvPr/>
        </p:nvSpPr>
        <p:spPr>
          <a:xfrm>
            <a:off x="754912" y="6385152"/>
            <a:ext cx="42178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3,5 ; exclusief Niet gespeeld in de testperiode; gemiddelde score  is exclusief Geen ervaring</a:t>
            </a:r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D48FA087-4EF7-4706-A760-B464A9F1E267}"/>
              </a:ext>
            </a:extLst>
          </p:cNvPr>
          <p:cNvGrpSpPr/>
          <p:nvPr/>
        </p:nvGrpSpPr>
        <p:grpSpPr>
          <a:xfrm>
            <a:off x="754912" y="1798873"/>
            <a:ext cx="10938214" cy="1497102"/>
            <a:chOff x="714599" y="1271156"/>
            <a:chExt cx="10938214" cy="1497102"/>
          </a:xfrm>
        </p:grpSpPr>
        <p:sp>
          <p:nvSpPr>
            <p:cNvPr id="17" name="Tekstvak 16">
              <a:extLst>
                <a:ext uri="{FF2B5EF4-FFF2-40B4-BE49-F238E27FC236}">
                  <a16:creationId xmlns:a16="http://schemas.microsoft.com/office/drawing/2014/main" id="{FE58F348-03B2-4FD1-A382-A40C6501057D}"/>
                </a:ext>
              </a:extLst>
            </p:cNvPr>
            <p:cNvSpPr txBox="1"/>
            <p:nvPr/>
          </p:nvSpPr>
          <p:spPr>
            <a:xfrm>
              <a:off x="1520846" y="1370313"/>
              <a:ext cx="16793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200" dirty="0">
                  <a:solidFill>
                    <a:schemeClr val="accent6">
                      <a:lumMod val="75000"/>
                    </a:schemeClr>
                  </a:solidFill>
                  <a:sym typeface="Wingdings" panose="05000000000000000000" pitchFamily="2" charset="2"/>
                </a:rPr>
                <a:t></a:t>
              </a:r>
              <a:r>
                <a:rPr lang="nl-NL" sz="1200" dirty="0"/>
                <a:t>Testperiode-1 (n=604)</a:t>
              </a:r>
            </a:p>
            <a:p>
              <a:r>
                <a:rPr lang="nl-NL" sz="1200" dirty="0">
                  <a:solidFill>
                    <a:schemeClr val="accent6">
                      <a:lumMod val="40000"/>
                      <a:lumOff val="60000"/>
                    </a:schemeClr>
                  </a:solidFill>
                  <a:sym typeface="Wingdings" panose="05000000000000000000" pitchFamily="2" charset="2"/>
                </a:rPr>
                <a:t></a:t>
              </a:r>
              <a:r>
                <a:rPr lang="nl-NL" sz="1200" dirty="0">
                  <a:sym typeface="Wingdings" panose="05000000000000000000" pitchFamily="2" charset="2"/>
                </a:rPr>
                <a:t>Testperiode-2</a:t>
              </a:r>
              <a:r>
                <a:rPr lang="nl-NL" sz="1200" dirty="0"/>
                <a:t> (n=601)</a:t>
              </a:r>
            </a:p>
          </p:txBody>
        </p:sp>
        <p:grpSp>
          <p:nvGrpSpPr>
            <p:cNvPr id="3" name="Groep 2">
              <a:extLst>
                <a:ext uri="{FF2B5EF4-FFF2-40B4-BE49-F238E27FC236}">
                  <a16:creationId xmlns:a16="http://schemas.microsoft.com/office/drawing/2014/main" id="{2818159F-1259-477A-941A-8F9AA4DD48C0}"/>
                </a:ext>
              </a:extLst>
            </p:cNvPr>
            <p:cNvGrpSpPr/>
            <p:nvPr/>
          </p:nvGrpSpPr>
          <p:grpSpPr>
            <a:xfrm>
              <a:off x="714599" y="1271156"/>
              <a:ext cx="10938214" cy="1497102"/>
              <a:chOff x="696452" y="1280316"/>
              <a:chExt cx="10938214" cy="1497102"/>
            </a:xfrm>
          </p:grpSpPr>
          <p:sp>
            <p:nvSpPr>
              <p:cNvPr id="13" name="Tekstvak 12">
                <a:extLst>
                  <a:ext uri="{FF2B5EF4-FFF2-40B4-BE49-F238E27FC236}">
                    <a16:creationId xmlns:a16="http://schemas.microsoft.com/office/drawing/2014/main" id="{017F065A-5CDE-439E-83D7-19ED722BE98F}"/>
                  </a:ext>
                </a:extLst>
              </p:cNvPr>
              <p:cNvSpPr txBox="1"/>
              <p:nvPr/>
            </p:nvSpPr>
            <p:spPr>
              <a:xfrm>
                <a:off x="3502541" y="1280316"/>
                <a:ext cx="51869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000" b="1" dirty="0"/>
                  <a:t>Gemiddelde score testperioden</a:t>
                </a:r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284D185D-7FE0-4C74-A503-54BD4B679742}"/>
                  </a:ext>
                </a:extLst>
              </p:cNvPr>
              <p:cNvSpPr txBox="1"/>
              <p:nvPr/>
            </p:nvSpPr>
            <p:spPr>
              <a:xfrm>
                <a:off x="696452" y="1731478"/>
                <a:ext cx="10070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1200" i="1" dirty="0"/>
                  <a:t>1=Zeer slecht</a:t>
                </a:r>
              </a:p>
            </p:txBody>
          </p:sp>
          <p:sp>
            <p:nvSpPr>
              <p:cNvPr id="15" name="Tekstvak 14">
                <a:extLst>
                  <a:ext uri="{FF2B5EF4-FFF2-40B4-BE49-F238E27FC236}">
                    <a16:creationId xmlns:a16="http://schemas.microsoft.com/office/drawing/2014/main" id="{C64D15B6-5F97-4155-9036-C63A1E9C69BB}"/>
                  </a:ext>
                </a:extLst>
              </p:cNvPr>
              <p:cNvSpPr txBox="1"/>
              <p:nvPr/>
            </p:nvSpPr>
            <p:spPr>
              <a:xfrm>
                <a:off x="10631378" y="1718426"/>
                <a:ext cx="10032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1200" i="1" dirty="0"/>
                  <a:t>7=Uitstekend</a:t>
                </a:r>
              </a:p>
            </p:txBody>
          </p:sp>
          <p:graphicFrame>
            <p:nvGraphicFramePr>
              <p:cNvPr id="18" name="Tabel 8">
                <a:extLst>
                  <a:ext uri="{FF2B5EF4-FFF2-40B4-BE49-F238E27FC236}">
                    <a16:creationId xmlns:a16="http://schemas.microsoft.com/office/drawing/2014/main" id="{AD159744-F46A-4C6E-B552-889A7A7CA3E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56115150"/>
                  </p:ext>
                </p:extLst>
              </p:nvPr>
            </p:nvGraphicFramePr>
            <p:xfrm>
              <a:off x="925906" y="2035738"/>
              <a:ext cx="105156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52600">
                      <a:extLst>
                        <a:ext uri="{9D8B030D-6E8A-4147-A177-3AD203B41FA5}">
                          <a16:colId xmlns:a16="http://schemas.microsoft.com/office/drawing/2014/main" val="3410365909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688341645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410739371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3564653944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14188447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90743577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6906523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nl-NL" sz="1000" dirty="0">
                            <a:solidFill>
                              <a:schemeClr val="tx2"/>
                            </a:solidFill>
                          </a:endParaRPr>
                        </a:p>
                      </a:txBody>
                      <a:tcPr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38186969"/>
                      </a:ext>
                    </a:extLst>
                  </a:tr>
                </a:tbl>
              </a:graphicData>
            </a:graphic>
          </p:graphicFrame>
          <p:sp>
            <p:nvSpPr>
              <p:cNvPr id="12" name="Ovaal 11">
                <a:extLst>
                  <a:ext uri="{FF2B5EF4-FFF2-40B4-BE49-F238E27FC236}">
                    <a16:creationId xmlns:a16="http://schemas.microsoft.com/office/drawing/2014/main" id="{1EB095FD-4CC7-4320-B54A-8CE778080297}"/>
                  </a:ext>
                </a:extLst>
              </p:cNvPr>
              <p:cNvSpPr/>
              <p:nvPr/>
            </p:nvSpPr>
            <p:spPr>
              <a:xfrm>
                <a:off x="4879007" y="2140764"/>
                <a:ext cx="590106" cy="531628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400" b="1" dirty="0">
                    <a:solidFill>
                      <a:schemeClr val="tx1"/>
                    </a:solidFill>
                  </a:rPr>
                  <a:t>3,4</a:t>
                </a:r>
              </a:p>
            </p:txBody>
          </p:sp>
          <p:sp>
            <p:nvSpPr>
              <p:cNvPr id="16" name="Ovaal 15">
                <a:extLst>
                  <a:ext uri="{FF2B5EF4-FFF2-40B4-BE49-F238E27FC236}">
                    <a16:creationId xmlns:a16="http://schemas.microsoft.com/office/drawing/2014/main" id="{E6B5E78B-50E6-4F57-A646-8A12765F7D08}"/>
                  </a:ext>
                </a:extLst>
              </p:cNvPr>
              <p:cNvSpPr/>
              <p:nvPr/>
            </p:nvSpPr>
            <p:spPr>
              <a:xfrm>
                <a:off x="6310916" y="2140764"/>
                <a:ext cx="590106" cy="5316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1400" b="1" dirty="0">
                    <a:solidFill>
                      <a:schemeClr val="bg1"/>
                    </a:solidFill>
                  </a:rPr>
                  <a:t>4,2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07540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21EFFE9-27BA-4FE7-86E0-D7C77D77A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/>
              <a:t>Het verschil in score wordt vnl. gedreven door de leden die</a:t>
            </a:r>
            <a:br>
              <a:rPr lang="nl-NL" sz="2800" dirty="0"/>
            </a:br>
            <a:r>
              <a:rPr lang="nl-NL" sz="2800" dirty="0"/>
              <a:t>uitsluitend via ONLINE reserveren starttijd hebben verkregen </a:t>
            </a:r>
          </a:p>
        </p:txBody>
      </p:sp>
      <p:graphicFrame>
        <p:nvGraphicFramePr>
          <p:cNvPr id="7" name="Tabel 12">
            <a:extLst>
              <a:ext uri="{FF2B5EF4-FFF2-40B4-BE49-F238E27FC236}">
                <a16:creationId xmlns:a16="http://schemas.microsoft.com/office/drawing/2014/main" id="{D3FD0FF1-D77B-4461-9887-D1A049F58BA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2822037"/>
              </p:ext>
            </p:extLst>
          </p:nvPr>
        </p:nvGraphicFramePr>
        <p:xfrm>
          <a:off x="1199237" y="3226981"/>
          <a:ext cx="8657144" cy="30480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202642">
                  <a:extLst>
                    <a:ext uri="{9D8B030D-6E8A-4147-A177-3AD203B41FA5}">
                      <a16:colId xmlns:a16="http://schemas.microsoft.com/office/drawing/2014/main" val="3945982409"/>
                    </a:ext>
                  </a:extLst>
                </a:gridCol>
                <a:gridCol w="1265274">
                  <a:extLst>
                    <a:ext uri="{9D8B030D-6E8A-4147-A177-3AD203B41FA5}">
                      <a16:colId xmlns:a16="http://schemas.microsoft.com/office/drawing/2014/main" val="1637696941"/>
                    </a:ext>
                  </a:extLst>
                </a:gridCol>
                <a:gridCol w="776177">
                  <a:extLst>
                    <a:ext uri="{9D8B030D-6E8A-4147-A177-3AD203B41FA5}">
                      <a16:colId xmlns:a16="http://schemas.microsoft.com/office/drawing/2014/main" val="3585660672"/>
                    </a:ext>
                  </a:extLst>
                </a:gridCol>
                <a:gridCol w="1318437">
                  <a:extLst>
                    <a:ext uri="{9D8B030D-6E8A-4147-A177-3AD203B41FA5}">
                      <a16:colId xmlns:a16="http://schemas.microsoft.com/office/drawing/2014/main" val="1484903226"/>
                    </a:ext>
                  </a:extLst>
                </a:gridCol>
                <a:gridCol w="606056">
                  <a:extLst>
                    <a:ext uri="{9D8B030D-6E8A-4147-A177-3AD203B41FA5}">
                      <a16:colId xmlns:a16="http://schemas.microsoft.com/office/drawing/2014/main" val="454463355"/>
                    </a:ext>
                  </a:extLst>
                </a:gridCol>
                <a:gridCol w="1488558">
                  <a:extLst>
                    <a:ext uri="{9D8B030D-6E8A-4147-A177-3AD203B41FA5}">
                      <a16:colId xmlns:a16="http://schemas.microsoft.com/office/drawing/2014/main" val="3351525069"/>
                    </a:ext>
                  </a:extLst>
                </a:gridCol>
              </a:tblGrid>
              <a:tr h="259826">
                <a:tc>
                  <a:txBody>
                    <a:bodyPr/>
                    <a:lstStyle/>
                    <a:p>
                      <a:r>
                        <a:rPr lang="nl-NL" sz="1400" dirty="0"/>
                        <a:t>Gemiddelde score (op 7 puntschaal)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Testperiode-1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Testperiode-2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>
                          <a:solidFill>
                            <a:schemeClr val="bg1"/>
                          </a:solidFill>
                        </a:rPr>
                        <a:t>Verschil 2 vs.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4836515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b="1" dirty="0"/>
                        <a:t>Allen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b="1" dirty="0"/>
                        <a:t>4,2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/>
                        <a:t>(604)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b="1" dirty="0"/>
                        <a:t>3,4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b="0" dirty="0"/>
                        <a:t>(601)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b="0" dirty="0"/>
                        <a:t>-0,8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2164270"/>
                  </a:ext>
                </a:extLst>
              </a:tr>
              <a:tr h="259826">
                <a:tc gridSpan="6">
                  <a:txBody>
                    <a:bodyPr/>
                    <a:lstStyle/>
                    <a:p>
                      <a:r>
                        <a:rPr lang="nl-NL" sz="1400" b="1" i="1" dirty="0"/>
                        <a:t>Wijze verkrijgen van starttijd in testperioden: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/>
                      <a:endParaRPr lang="nl-NL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nl-NL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/>
                      <a:endParaRPr lang="nl-NL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nl-NL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/>
                      <a:endParaRPr lang="nl-NL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6912747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dirty="0"/>
                        <a:t>Uitsluitend via ONLINE reserveren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4,2</a:t>
                      </a:r>
                      <a:endParaRPr lang="nl-NL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(237)</a:t>
                      </a: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(232)</a:t>
                      </a: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-1,3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9263991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dirty="0"/>
                        <a:t>Zowel via ONLINE als INLOPEN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4,3</a:t>
                      </a:r>
                      <a:endParaRPr lang="nl-NL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(378)</a:t>
                      </a: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(348)</a:t>
                      </a: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-0,6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5595378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Uitsluitend via INLOPEN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4,0</a:t>
                      </a:r>
                      <a:endParaRPr lang="nl-NL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(19)</a:t>
                      </a: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(21)</a:t>
                      </a: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-0,2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9933375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b="1" i="1" dirty="0"/>
                        <a:t>Speelfrequentie in testperioden: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nl-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nl-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nl-NL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nl-NL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1900101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dirty="0"/>
                        <a:t>Meer dan 2x per week gespeeld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4,4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(76)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(76)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-0.8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301211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dirty="0"/>
                        <a:t>Ca. 2x per week gespeeld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4,4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(323)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3,5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(325)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-0,9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1187369"/>
                  </a:ext>
                </a:extLst>
              </a:tr>
              <a:tr h="259826">
                <a:tc>
                  <a:txBody>
                    <a:bodyPr/>
                    <a:lstStyle/>
                    <a:p>
                      <a:r>
                        <a:rPr lang="nl-NL" sz="1400" dirty="0"/>
                        <a:t>1x per week of minder gespeeld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3,9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(205)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3,2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400" dirty="0"/>
                        <a:t>(200)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sz="1400" dirty="0"/>
                        <a:t>-0,7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2216"/>
                  </a:ext>
                </a:extLst>
              </a:tr>
            </a:tbl>
          </a:graphicData>
        </a:graphic>
      </p:graphicFrame>
      <p:sp>
        <p:nvSpPr>
          <p:cNvPr id="13" name="Tijdelijke aanduiding voor inhoud 5">
            <a:extLst>
              <a:ext uri="{FF2B5EF4-FFF2-40B4-BE49-F238E27FC236}">
                <a16:creationId xmlns:a16="http://schemas.microsoft.com/office/drawing/2014/main" id="{8A32F83C-141C-4234-BA46-5CF1A82719DA}"/>
              </a:ext>
            </a:extLst>
          </p:cNvPr>
          <p:cNvSpPr txBox="1">
            <a:spLocks/>
          </p:cNvSpPr>
          <p:nvPr/>
        </p:nvSpPr>
        <p:spPr>
          <a:xfrm>
            <a:off x="838200" y="1345756"/>
            <a:ext cx="10515600" cy="1699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400" dirty="0"/>
              <a:t>De uitsluitend ONLINE reserveerders  beoordelen testperiode-2 slechter dan testperiode-1. Er was natuurlijk ook beduidend minder ONLINE reserveermogelijkheid in testperiode-2.</a:t>
            </a:r>
          </a:p>
          <a:p>
            <a:r>
              <a:rPr lang="nl-NL" sz="1400" dirty="0"/>
              <a:t>Het is wel opmerkelijk te zien dat de groep die uitsluitend ONLINE heeft gereserveerd substantieel is (ca. 40% van het totaal), kennelijk ook in testperiode-2 niet heeft INGELOPEN en daar dus ook geen ervaring mee heeft opgedaan.   Mogelijke redenen: het niet durven te proberen, angst voor aangenomen lange wachttijd, geen zekerheid te hebben meteen te kunnen spelen, alleen in weekenden spelen etc. </a:t>
            </a:r>
          </a:p>
          <a:p>
            <a:r>
              <a:rPr lang="nl-NL" sz="1400" dirty="0"/>
              <a:t>Ook opmerkelijk te zien is dat hoe vaker men speelt hoe beter de ervaring met de geteste reserveringssystematiek.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EB3696B-B881-408E-9644-6F9DFEF25075}"/>
              </a:ext>
            </a:extLst>
          </p:cNvPr>
          <p:cNvSpPr txBox="1"/>
          <p:nvPr/>
        </p:nvSpPr>
        <p:spPr>
          <a:xfrm>
            <a:off x="754912" y="6385152"/>
            <a:ext cx="41825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00" i="1" dirty="0"/>
              <a:t>Vraag 3,5 ; exclusief Niet gespeeld in de testperiode; gemiddelde score  is exclusief Geen ervaring</a:t>
            </a:r>
          </a:p>
        </p:txBody>
      </p:sp>
    </p:spTree>
    <p:extLst>
      <p:ext uri="{BB962C8B-B14F-4D97-AF65-F5344CB8AC3E}">
        <p14:creationId xmlns:p14="http://schemas.microsoft.com/office/powerpoint/2010/main" val="26557669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6418</TotalTime>
  <Words>2260</Words>
  <Application>Microsoft Office PowerPoint</Application>
  <PresentationFormat>Breedbeeld</PresentationFormat>
  <Paragraphs>338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8" baseType="lpstr">
      <vt:lpstr>Arial</vt:lpstr>
      <vt:lpstr>Calibri</vt:lpstr>
      <vt:lpstr>Kantoorthema</vt:lpstr>
      <vt:lpstr>GC Anderstein  Enquête Reserveren Starttijden </vt:lpstr>
      <vt:lpstr>Toelichting</vt:lpstr>
      <vt:lpstr>Karakteristieken Respondenten</vt:lpstr>
      <vt:lpstr>Karakteristieken van de respondenten</vt:lpstr>
      <vt:lpstr>Bij voorkeur wordt in de ochtend gespeeld; in de weekenden is er meer voorkeur om in de middag spelen</vt:lpstr>
      <vt:lpstr>Ervaringen testperioden</vt:lpstr>
      <vt:lpstr>Ca. 40% van de respondenten heeft alleen ervaring opgedaan met ONLINE reserveren in de testperiode</vt:lpstr>
      <vt:lpstr>Testperiode-1 werd prettiger ervaren dan Testperiode-2</vt:lpstr>
      <vt:lpstr>Het verschil in score wordt vnl. gedreven door de leden die uitsluitend via ONLINE reserveren starttijd hebben verkregen </vt:lpstr>
      <vt:lpstr>Tevredenheid ONLINE reserveren scoort hoger dan INLOPEN;  ook als je alleen kijkt naar de groep met zowel ONLINE als INLOPEN ervaring in testperiode</vt:lpstr>
      <vt:lpstr>Bloemlezing kwalitatieve opmerkingen ONLINE / INLOPEN bloemlezing, veel voorkomend</vt:lpstr>
      <vt:lpstr>Een ruime meerderheid heeft in testperioden kunnen spelen zoals gewenst</vt:lpstr>
      <vt:lpstr>Voorkeur verkrijgen starttijd in de toekomst</vt:lpstr>
      <vt:lpstr>Er is een verdeeld beeld over de voorkeur voor het verkrijgen van een starttijd: ca. 50% via ONLINE en ca. 50% via COMBINATIE/INLOPEN</vt:lpstr>
      <vt:lpstr>Ochtend ONLINE en middag INLOPEN heeft de voorkeur bij de leden die een combinatie vorm van reserveren willen</vt:lpstr>
      <vt:lpstr>Ook als men kijkt naar elke optie ansich heeft bij  de ‘Combi’ respondenten de ochtend de voorkeur voor ONLINE, m.n. in het weekend</vt:lpstr>
      <vt:lpstr>Bij de leden die uitsluitend ONLINE hebben gereserveerd in de testperiode geeft nog zo’n 31% aan voorkeur te hebben voor de combinatie van ONLINE/INLOPEN  </vt:lpstr>
      <vt:lpstr>Jongere leden hebben iets grotere voorkeur voor ONLINE reserveren</vt:lpstr>
      <vt:lpstr>Voorkeur ONLINE reserveren is groter bij de ‘recentere’ leden</vt:lpstr>
      <vt:lpstr>Bij langere reistijd neemt voorkeur voor ONLINE reserveren iets toe Verschillen zijn echter niet groot</vt:lpstr>
      <vt:lpstr>Toelichting voorkeur reserveringssystematiek bloemlezing</vt:lpstr>
      <vt:lpstr>Aandachtspunten/Suggesties</vt:lpstr>
      <vt:lpstr>Enquête vragen</vt:lpstr>
      <vt:lpstr>Vragen Ervaring Testperioden</vt:lpstr>
      <vt:lpstr>Vragen Voorkeur Reserveringssystematiek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Reserveringen per maand</dc:title>
  <dc:creator>Marjolijn Koperdraat</dc:creator>
  <cp:lastModifiedBy>Marjolijn Koperdraat</cp:lastModifiedBy>
  <cp:revision>204</cp:revision>
  <dcterms:created xsi:type="dcterms:W3CDTF">2020-11-24T20:49:27Z</dcterms:created>
  <dcterms:modified xsi:type="dcterms:W3CDTF">2021-09-24T09:35:50Z</dcterms:modified>
</cp:coreProperties>
</file>